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9" r:id="rId4"/>
    <p:sldId id="258" r:id="rId5"/>
    <p:sldId id="273" r:id="rId6"/>
    <p:sldId id="266" r:id="rId7"/>
    <p:sldId id="287" r:id="rId8"/>
    <p:sldId id="278" r:id="rId9"/>
    <p:sldId id="274" r:id="rId10"/>
    <p:sldId id="279" r:id="rId11"/>
    <p:sldId id="280" r:id="rId12"/>
    <p:sldId id="282" r:id="rId13"/>
    <p:sldId id="288" r:id="rId14"/>
    <p:sldId id="281" r:id="rId15"/>
    <p:sldId id="283" r:id="rId16"/>
    <p:sldId id="290" r:id="rId17"/>
    <p:sldId id="298" r:id="rId18"/>
    <p:sldId id="299" r:id="rId19"/>
    <p:sldId id="285" r:id="rId20"/>
    <p:sldId id="295" r:id="rId21"/>
    <p:sldId id="294" r:id="rId22"/>
    <p:sldId id="305" r:id="rId23"/>
    <p:sldId id="296" r:id="rId24"/>
    <p:sldId id="300" r:id="rId25"/>
    <p:sldId id="306" r:id="rId26"/>
    <p:sldId id="303" r:id="rId27"/>
    <p:sldId id="286" r:id="rId28"/>
    <p:sldId id="302" r:id="rId29"/>
    <p:sldId id="304" r:id="rId30"/>
    <p:sldId id="284" r:id="rId31"/>
    <p:sldId id="30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FFCC"/>
    <a:srgbClr val="FFCCFF"/>
    <a:srgbClr val="FA8238"/>
    <a:srgbClr val="FF9900"/>
    <a:srgbClr val="5FF729"/>
    <a:srgbClr val="66FFFF"/>
    <a:srgbClr val="EC6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2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6000" b="1" i="0" u="sng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6000" u="sng" dirty="0" smtClean="0">
                <a:solidFill>
                  <a:schemeClr val="accent1">
                    <a:lumMod val="75000"/>
                  </a:schemeClr>
                </a:solidFill>
              </a:rPr>
              <a:t>Religion in Weber County</a:t>
            </a:r>
            <a:endParaRPr lang="en-US" sz="6000" u="sng" dirty="0">
              <a:solidFill>
                <a:schemeClr val="accent1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9.8192741289965441E-2"/>
          <c:y val="3.1481481481481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0" b="1" i="0" u="sng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075960232977732"/>
          <c:y val="0.16663487897346166"/>
          <c:w val="0.43532139944091541"/>
          <c:h val="0.7869432779235928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Sheet1!$A$1:$A$6</c:f>
              <c:strCache>
                <c:ptCount val="6"/>
                <c:pt idx="0">
                  <c:v>LDS 63 %</c:v>
                </c:pt>
                <c:pt idx="1">
                  <c:v>Evang 2%</c:v>
                </c:pt>
                <c:pt idx="2">
                  <c:v>Main 2%</c:v>
                </c:pt>
                <c:pt idx="3">
                  <c:v>Cath 9%</c:v>
                </c:pt>
                <c:pt idx="4">
                  <c:v>Othr 1%</c:v>
                </c:pt>
                <c:pt idx="5">
                  <c:v>None 23%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63</c:v>
                </c:pt>
                <c:pt idx="1">
                  <c:v>2</c:v>
                </c:pt>
                <c:pt idx="2">
                  <c:v>2</c:v>
                </c:pt>
                <c:pt idx="3">
                  <c:v>9</c:v>
                </c:pt>
                <c:pt idx="4">
                  <c:v>1</c:v>
                </c:pt>
                <c:pt idx="5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5325783242297463E-2"/>
          <c:y val="0.19336964129483813"/>
          <c:w val="0.37313194822659695"/>
          <c:h val="0.731945756780402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6000" b="1" i="0" u="sng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6000" u="sng" dirty="0" smtClean="0">
                <a:solidFill>
                  <a:schemeClr val="accent1">
                    <a:lumMod val="75000"/>
                  </a:schemeClr>
                </a:solidFill>
              </a:rPr>
              <a:t>Religion in Weber County</a:t>
            </a:r>
            <a:endParaRPr lang="en-US" sz="6000" u="sng" dirty="0">
              <a:solidFill>
                <a:schemeClr val="accent1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9.8192741289965441E-2"/>
          <c:y val="3.14814814814814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0" b="1" i="0" u="sng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075960232977732"/>
          <c:y val="0.16663487897346166"/>
          <c:w val="0.43532139944091541"/>
          <c:h val="0.7869432779235928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Sheet1!$A$1:$A$6</c:f>
              <c:strCache>
                <c:ptCount val="6"/>
                <c:pt idx="0">
                  <c:v>LDS 63 %</c:v>
                </c:pt>
                <c:pt idx="1">
                  <c:v>Evang 2%</c:v>
                </c:pt>
                <c:pt idx="2">
                  <c:v>Main 2%</c:v>
                </c:pt>
                <c:pt idx="3">
                  <c:v>Cath 9%</c:v>
                </c:pt>
                <c:pt idx="4">
                  <c:v>Othr 1%</c:v>
                </c:pt>
                <c:pt idx="5">
                  <c:v>None 23%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63</c:v>
                </c:pt>
                <c:pt idx="1">
                  <c:v>2</c:v>
                </c:pt>
                <c:pt idx="2">
                  <c:v>2</c:v>
                </c:pt>
                <c:pt idx="3">
                  <c:v>9</c:v>
                </c:pt>
                <c:pt idx="4">
                  <c:v>1</c:v>
                </c:pt>
                <c:pt idx="5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5325783242297463E-2"/>
          <c:y val="0.19336964129483813"/>
          <c:w val="0.37313194822659695"/>
          <c:h val="0.731945756780402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0.37875</cdr:x>
      <cdr:y>0.5</cdr:y>
    </cdr:from>
    <cdr:to>
      <cdr:x>0.57083</cdr:x>
      <cdr:y>0.72754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4617721" y="3429000"/>
          <a:ext cx="2341819" cy="1560469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0.37875</cdr:x>
      <cdr:y>0.5</cdr:y>
    </cdr:from>
    <cdr:to>
      <cdr:x>0.57083</cdr:x>
      <cdr:y>0.72754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4617721" y="3429000"/>
          <a:ext cx="2341819" cy="1560469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6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3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7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5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7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3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7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0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5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AC001-E765-4838-A033-C6265F37E60B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14D5-83DC-4272-8BC2-C9F0C5F8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tah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4" y="92981"/>
            <a:ext cx="10921836" cy="710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6984" y="1480458"/>
            <a:ext cx="10871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Dreaming of </a:t>
            </a:r>
          </a:p>
          <a:p>
            <a:pPr algn="ctr"/>
            <a:r>
              <a:rPr lang="en-US" sz="7200" b="1" dirty="0" smtClean="0"/>
              <a:t>a Faith-Based </a:t>
            </a:r>
          </a:p>
          <a:p>
            <a:pPr algn="ctr"/>
            <a:r>
              <a:rPr lang="en-US" sz="7200" b="1" dirty="0" smtClean="0"/>
              <a:t>Senior Living Community</a:t>
            </a:r>
          </a:p>
          <a:p>
            <a:pPr algn="ctr"/>
            <a:r>
              <a:rPr lang="en-US" sz="7200" b="1" dirty="0" smtClean="0"/>
              <a:t>in Ogden, Utah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2870" y="2487350"/>
            <a:ext cx="975360" cy="77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-25000" dirty="0" smtClean="0"/>
              <a:t> *</a:t>
            </a:r>
          </a:p>
          <a:p>
            <a:r>
              <a:rPr lang="en-US" dirty="0" smtClean="0"/>
              <a:t>Ogden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2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" y="125730"/>
            <a:ext cx="1123569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QUESTIONS:</a:t>
            </a:r>
          </a:p>
          <a:p>
            <a:r>
              <a:rPr lang="en-US" sz="6000" b="1" dirty="0" smtClean="0"/>
              <a:t>4.  How can my church afford to do this?</a:t>
            </a:r>
          </a:p>
          <a:p>
            <a:pPr marL="857250" indent="628650">
              <a:buFont typeface="Arial" panose="020B0604020202020204" pitchFamily="34" charset="0"/>
              <a:buChar char="•"/>
            </a:pPr>
            <a:r>
              <a:rPr lang="en-US" sz="6000" b="1" dirty="0" smtClean="0"/>
              <a:t> Market/Feasibility </a:t>
            </a:r>
            <a:r>
              <a:rPr lang="en-US" sz="6000" b="1" dirty="0" smtClean="0"/>
              <a:t>Study      </a:t>
            </a:r>
            <a:r>
              <a:rPr lang="en-US" sz="6000" b="1" dirty="0" smtClean="0"/>
              <a:t>               </a:t>
            </a:r>
          </a:p>
          <a:p>
            <a:pPr marL="171450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Construction</a:t>
            </a:r>
          </a:p>
          <a:p>
            <a:pPr marL="1714500" indent="-857250">
              <a:buFont typeface="Arial" panose="020B0604020202020204" pitchFamily="34" charset="0"/>
              <a:buChar char="•"/>
            </a:pPr>
            <a:r>
              <a:rPr lang="en-US" sz="6000" b="1" dirty="0"/>
              <a:t>M</a:t>
            </a:r>
            <a:r>
              <a:rPr lang="en-US" sz="6000" b="1" dirty="0" smtClean="0"/>
              <a:t>anagement</a:t>
            </a:r>
            <a:r>
              <a:rPr lang="en-US" sz="6000" dirty="0" smtClean="0">
                <a:solidFill>
                  <a:srgbClr val="00B050"/>
                </a:solidFill>
              </a:rPr>
              <a:t>    </a:t>
            </a:r>
            <a:r>
              <a:rPr lang="en-US" sz="6000" b="1" dirty="0" smtClean="0">
                <a:solidFill>
                  <a:srgbClr val="00B050"/>
                </a:solidFill>
              </a:rPr>
              <a:t>       </a:t>
            </a:r>
            <a:r>
              <a:rPr lang="en-US" sz="9600" b="1" dirty="0" smtClean="0">
                <a:solidFill>
                  <a:srgbClr val="00B050"/>
                </a:solidFill>
              </a:rPr>
              <a:t>$$$</a:t>
            </a:r>
            <a:endParaRPr lang="en-US" sz="9600" b="1" dirty="0" smtClean="0"/>
          </a:p>
        </p:txBody>
      </p:sp>
    </p:spTree>
    <p:extLst>
      <p:ext uri="{BB962C8B-B14F-4D97-AF65-F5344CB8AC3E}">
        <p14:creationId xmlns:p14="http://schemas.microsoft.com/office/powerpoint/2010/main" val="6908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182880"/>
            <a:ext cx="1140714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DATE:</a:t>
            </a:r>
          </a:p>
          <a:p>
            <a:r>
              <a:rPr lang="en-US" sz="6000" b="1" dirty="0" smtClean="0"/>
              <a:t>  Visited Retirement Communities </a:t>
            </a:r>
          </a:p>
          <a:p>
            <a:r>
              <a:rPr lang="en-US" sz="6000" b="1" dirty="0"/>
              <a:t> </a:t>
            </a:r>
            <a:r>
              <a:rPr lang="en-US" sz="6000" b="1" dirty="0" smtClean="0"/>
              <a:t>                of NJ—Sept. 2017</a:t>
            </a:r>
            <a:endParaRPr lang="en-US" sz="6000" b="1" dirty="0"/>
          </a:p>
          <a:p>
            <a:pPr algn="ctr"/>
            <a:endParaRPr lang="en-US" sz="6000" b="1" dirty="0" smtClean="0"/>
          </a:p>
          <a:p>
            <a:pPr algn="ctr"/>
            <a:r>
              <a:rPr lang="en-US" sz="6000" b="1" dirty="0" smtClean="0"/>
              <a:t>Duke Reflective Leadership Grant</a:t>
            </a:r>
          </a:p>
          <a:p>
            <a:pPr algn="ctr"/>
            <a:r>
              <a:rPr lang="en-US" sz="6000" b="1" dirty="0" smtClean="0"/>
              <a:t>$15,000 for time &amp; research</a:t>
            </a:r>
          </a:p>
          <a:p>
            <a:pPr algn="ctr"/>
            <a:r>
              <a:rPr lang="en-US" sz="6000" b="1" dirty="0" smtClean="0"/>
              <a:t>Jan 2019-June 2020</a:t>
            </a:r>
          </a:p>
          <a:p>
            <a:endParaRPr lang="en-US" sz="6000" b="1" dirty="0" smtClean="0"/>
          </a:p>
          <a:p>
            <a:endParaRPr lang="en-US" sz="6000" b="1" dirty="0" smtClean="0"/>
          </a:p>
        </p:txBody>
      </p:sp>
    </p:spTree>
    <p:extLst>
      <p:ext uri="{BB962C8B-B14F-4D97-AF65-F5344CB8AC3E}">
        <p14:creationId xmlns:p14="http://schemas.microsoft.com/office/powerpoint/2010/main" val="186340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0" y="137160"/>
            <a:ext cx="112356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DATE:     Utah</a:t>
            </a:r>
          </a:p>
          <a:p>
            <a:r>
              <a:rPr lang="en-US" sz="6000" b="1" dirty="0" smtClean="0"/>
              <a:t>Jan—Weber County Director of                </a:t>
            </a:r>
          </a:p>
          <a:p>
            <a:r>
              <a:rPr lang="en-US" sz="6000" b="1" dirty="0"/>
              <a:t> </a:t>
            </a:r>
            <a:r>
              <a:rPr lang="en-US" sz="6000" b="1" dirty="0" smtClean="0"/>
              <a:t>        Aging Services</a:t>
            </a:r>
          </a:p>
          <a:p>
            <a:r>
              <a:rPr lang="en-US" sz="6000" b="1" dirty="0" smtClean="0"/>
              <a:t>Feb—Summit Vista Senior Living </a:t>
            </a:r>
          </a:p>
          <a:p>
            <a:r>
              <a:rPr lang="en-US" sz="6000" b="1" dirty="0"/>
              <a:t> </a:t>
            </a:r>
            <a:r>
              <a:rPr lang="en-US" sz="6000" b="1" dirty="0" smtClean="0"/>
              <a:t>         Community in </a:t>
            </a:r>
            <a:r>
              <a:rPr lang="en-US" sz="6000" b="1" dirty="0" smtClean="0"/>
              <a:t>Taylorsville</a:t>
            </a:r>
            <a:endParaRPr lang="en-US" sz="6000" b="1" dirty="0" smtClean="0"/>
          </a:p>
          <a:p>
            <a:r>
              <a:rPr lang="en-US" sz="6000" b="1" dirty="0" smtClean="0"/>
              <a:t>Feb—Architect/Entrepreneur for </a:t>
            </a:r>
          </a:p>
          <a:p>
            <a:r>
              <a:rPr lang="en-US" sz="6000" b="1" dirty="0" smtClean="0"/>
              <a:t>          “Building God’s Way”</a:t>
            </a:r>
          </a:p>
        </p:txBody>
      </p:sp>
    </p:spTree>
    <p:extLst>
      <p:ext uri="{BB962C8B-B14F-4D97-AF65-F5344CB8AC3E}">
        <p14:creationId xmlns:p14="http://schemas.microsoft.com/office/powerpoint/2010/main" val="13505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0" y="137160"/>
            <a:ext cx="11235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DATE:     March </a:t>
            </a:r>
            <a:r>
              <a:rPr lang="en-US" sz="6000" b="1" dirty="0" smtClean="0"/>
              <a:t>Louisville, KY—Wesley Manor</a:t>
            </a:r>
            <a:endParaRPr lang="en-US" sz="6000" b="1" dirty="0"/>
          </a:p>
          <a:p>
            <a:endParaRPr lang="en-US" sz="6000" b="1" dirty="0" smtClean="0"/>
          </a:p>
          <a:p>
            <a:endParaRPr lang="en-US" sz="6000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0" b="25332"/>
          <a:stretch/>
        </p:blipFill>
        <p:spPr>
          <a:xfrm>
            <a:off x="1491615" y="2016460"/>
            <a:ext cx="9144000" cy="2411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" t="10000" r="-375" b="10334"/>
          <a:stretch/>
        </p:blipFill>
        <p:spPr>
          <a:xfrm>
            <a:off x="445769" y="3634740"/>
            <a:ext cx="4791239" cy="2862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8" t="37000" b="25333"/>
          <a:stretch/>
        </p:blipFill>
        <p:spPr>
          <a:xfrm>
            <a:off x="8457248" y="3774532"/>
            <a:ext cx="2701290" cy="2583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8378" y="4308686"/>
            <a:ext cx="2857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Jerry </a:t>
            </a:r>
            <a:r>
              <a:rPr lang="en-US" sz="4800" b="1" dirty="0" err="1" smtClean="0"/>
              <a:t>Hoganson</a:t>
            </a:r>
            <a:r>
              <a:rPr lang="en-US" sz="4800" b="1" dirty="0" smtClean="0"/>
              <a:t>, Pres.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644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0" y="137160"/>
            <a:ext cx="11235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DATE:  March </a:t>
            </a:r>
          </a:p>
          <a:p>
            <a:r>
              <a:rPr lang="en-US" sz="6000" b="1" dirty="0" smtClean="0"/>
              <a:t>Univ. S. Indiana—</a:t>
            </a:r>
            <a:r>
              <a:rPr lang="en-US" sz="6000" b="1" dirty="0" err="1" smtClean="0"/>
              <a:t>Minka</a:t>
            </a:r>
            <a:r>
              <a:rPr lang="en-US" sz="6000" b="1" dirty="0" smtClean="0"/>
              <a:t> House</a:t>
            </a:r>
          </a:p>
          <a:p>
            <a:r>
              <a:rPr lang="en-US" sz="6000" b="1" dirty="0" smtClean="0"/>
              <a:t>(also Loveland, CO)</a:t>
            </a:r>
          </a:p>
          <a:p>
            <a:endParaRPr lang="en-US" sz="6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" y="3934776"/>
            <a:ext cx="3470910" cy="2603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79" y="3934776"/>
            <a:ext cx="3474246" cy="2605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1667" r="17812" b="7333"/>
          <a:stretch/>
        </p:blipFill>
        <p:spPr>
          <a:xfrm>
            <a:off x="8584404" y="3874749"/>
            <a:ext cx="3063240" cy="26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060" y="91440"/>
            <a:ext cx="112356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DATE:</a:t>
            </a:r>
          </a:p>
          <a:p>
            <a:r>
              <a:rPr lang="en-US" sz="6000" b="1" dirty="0" smtClean="0"/>
              <a:t>May--UMA at Shell Point, Ft Myers </a:t>
            </a:r>
          </a:p>
          <a:p>
            <a:endParaRPr lang="en-US" sz="6000" b="1" dirty="0"/>
          </a:p>
          <a:p>
            <a:endParaRPr lang="en-US" sz="6000" b="1" dirty="0" smtClean="0"/>
          </a:p>
          <a:p>
            <a:endParaRPr lang="en-US" sz="6000" b="1" dirty="0"/>
          </a:p>
          <a:p>
            <a:endParaRPr lang="en-US" sz="6000" b="1" dirty="0" smtClean="0"/>
          </a:p>
        </p:txBody>
      </p:sp>
      <p:pic>
        <p:nvPicPr>
          <p:cNvPr id="1026" name="Picture 2" descr="Image result for shell point retirement flor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7" y="2115820"/>
            <a:ext cx="12192000" cy="54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united methodist health and welfare ministr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4" t="22801" r="36766" b="25000"/>
          <a:stretch/>
        </p:blipFill>
        <p:spPr bwMode="auto">
          <a:xfrm>
            <a:off x="6387" y="3135507"/>
            <a:ext cx="2438400" cy="342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6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" y="0"/>
            <a:ext cx="11795760" cy="4308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July</a:t>
            </a:r>
            <a:endParaRPr lang="en-US" sz="6000" b="1" dirty="0" smtClean="0"/>
          </a:p>
          <a:p>
            <a:r>
              <a:rPr lang="en-US" sz="6000" b="1" dirty="0" smtClean="0"/>
              <a:t>      Trip </a:t>
            </a:r>
            <a:r>
              <a:rPr lang="en-US" sz="6000" b="1" dirty="0" smtClean="0"/>
              <a:t>with 81-year old Mother</a:t>
            </a:r>
          </a:p>
          <a:p>
            <a:r>
              <a:rPr lang="en-US" sz="3600" b="1" u="sng" dirty="0" smtClean="0"/>
              <a:t>Kalispell</a:t>
            </a:r>
            <a:r>
              <a:rPr lang="en-US" sz="3600" b="1" u="sng" dirty="0"/>
              <a:t>, </a:t>
            </a:r>
            <a:r>
              <a:rPr lang="en-US" sz="3600" b="1" u="sng" dirty="0" smtClean="0"/>
              <a:t>MT</a:t>
            </a:r>
            <a:r>
              <a:rPr lang="en-US" sz="3600" b="1" dirty="0" smtClean="0"/>
              <a:t>:  </a:t>
            </a:r>
            <a:endParaRPr lang="en-US" sz="3600" b="1" dirty="0" smtClean="0"/>
          </a:p>
          <a:p>
            <a:endParaRPr lang="en-US" sz="1000" b="1" dirty="0" smtClean="0"/>
          </a:p>
          <a:p>
            <a:r>
              <a:rPr lang="en-US" sz="3600" b="1" dirty="0" smtClean="0"/>
              <a:t>       Immanuel Lutheran  </a:t>
            </a:r>
          </a:p>
          <a:p>
            <a:r>
              <a:rPr lang="en-US" sz="3600" b="1" dirty="0" smtClean="0"/>
              <a:t>            Communities</a:t>
            </a:r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/>
          </a:p>
        </p:txBody>
      </p:sp>
      <p:pic>
        <p:nvPicPr>
          <p:cNvPr id="9218" name="Picture 2" descr="Image result for pacific nw 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3373" r="59549" b="70828"/>
          <a:stretch/>
        </p:blipFill>
        <p:spPr bwMode="auto">
          <a:xfrm>
            <a:off x="6261732" y="1916606"/>
            <a:ext cx="5303521" cy="278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8144871" y="2390098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8750386" y="2748921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6902766" y="2287732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28995" b="32910"/>
          <a:stretch/>
        </p:blipFill>
        <p:spPr>
          <a:xfrm>
            <a:off x="-989393" y="3702829"/>
            <a:ext cx="9272695" cy="3155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43386" r="16592" b="13863"/>
          <a:stretch/>
        </p:blipFill>
        <p:spPr>
          <a:xfrm>
            <a:off x="7303129" y="4282720"/>
            <a:ext cx="4888872" cy="26125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283302" y="3636389"/>
            <a:ext cx="39086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    The Woodlands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14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" y="0"/>
            <a:ext cx="11795760" cy="4308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July</a:t>
            </a:r>
            <a:endParaRPr lang="en-US" sz="6000" b="1" dirty="0" smtClean="0"/>
          </a:p>
          <a:p>
            <a:r>
              <a:rPr lang="en-US" sz="6000" b="1" dirty="0" smtClean="0"/>
              <a:t>      Trip </a:t>
            </a:r>
            <a:r>
              <a:rPr lang="en-US" sz="6000" b="1" dirty="0" smtClean="0"/>
              <a:t>with 81-year old Mother</a:t>
            </a:r>
          </a:p>
          <a:p>
            <a:r>
              <a:rPr lang="en-US" sz="3600" b="1" u="sng" dirty="0" smtClean="0"/>
              <a:t>Great Falls, </a:t>
            </a:r>
            <a:r>
              <a:rPr lang="en-US" sz="3600" b="1" u="sng" dirty="0" smtClean="0"/>
              <a:t>MT</a:t>
            </a:r>
            <a:r>
              <a:rPr lang="en-US" sz="3600" b="1" dirty="0" smtClean="0"/>
              <a:t>:  </a:t>
            </a:r>
            <a:endParaRPr lang="en-US" sz="3600" b="1" dirty="0" smtClean="0"/>
          </a:p>
          <a:p>
            <a:endParaRPr lang="en-US" sz="1000" b="1" dirty="0" smtClean="0"/>
          </a:p>
          <a:p>
            <a:r>
              <a:rPr lang="en-US" sz="3600" b="1" dirty="0" smtClean="0"/>
              <a:t>       </a:t>
            </a:r>
            <a:r>
              <a:rPr lang="en-US" sz="3600" b="1" dirty="0" err="1" smtClean="0"/>
              <a:t>Benefis</a:t>
            </a:r>
            <a:r>
              <a:rPr lang="en-US" sz="3600" b="1" dirty="0" smtClean="0"/>
              <a:t> Systems</a:t>
            </a:r>
          </a:p>
          <a:p>
            <a:r>
              <a:rPr lang="en-US" sz="3600" b="1" dirty="0" smtClean="0"/>
              <a:t>          Grandview</a:t>
            </a:r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/>
          </a:p>
        </p:txBody>
      </p:sp>
      <p:pic>
        <p:nvPicPr>
          <p:cNvPr id="9218" name="Picture 2" descr="Image result for pacific nw 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3373" r="59549" b="70828"/>
          <a:stretch/>
        </p:blipFill>
        <p:spPr bwMode="auto">
          <a:xfrm>
            <a:off x="6261732" y="1916606"/>
            <a:ext cx="5303521" cy="278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8144871" y="2390098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8750386" y="2748921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6902766" y="2287732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t="27926" r="158" b="42022"/>
          <a:stretch/>
        </p:blipFill>
        <p:spPr>
          <a:xfrm>
            <a:off x="0" y="4796971"/>
            <a:ext cx="7317740" cy="2061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1" r="21111" b="27408"/>
          <a:stretch/>
        </p:blipFill>
        <p:spPr>
          <a:xfrm>
            <a:off x="4978400" y="3706510"/>
            <a:ext cx="7213600" cy="31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5740" y="0"/>
            <a:ext cx="11795760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July</a:t>
            </a:r>
            <a:endParaRPr lang="en-US" sz="6000" b="1" dirty="0" smtClean="0"/>
          </a:p>
          <a:p>
            <a:r>
              <a:rPr lang="en-US" sz="6000" b="1" dirty="0" smtClean="0"/>
              <a:t>      Trip </a:t>
            </a:r>
            <a:r>
              <a:rPr lang="en-US" sz="6000" b="1" dirty="0" smtClean="0"/>
              <a:t>with 81-year old Mother</a:t>
            </a:r>
          </a:p>
          <a:p>
            <a:r>
              <a:rPr lang="en-US" sz="3600" b="1" u="sng" dirty="0" smtClean="0"/>
              <a:t>Spokane, WA</a:t>
            </a:r>
            <a:r>
              <a:rPr lang="en-US" sz="3600" b="1" dirty="0" smtClean="0"/>
              <a:t>:  </a:t>
            </a:r>
          </a:p>
          <a:p>
            <a:endParaRPr lang="en-US" sz="1000" b="1" dirty="0" smtClean="0"/>
          </a:p>
          <a:p>
            <a:r>
              <a:rPr lang="en-US" sz="3600" b="1" dirty="0" smtClean="0"/>
              <a:t>       Rockwood Homes</a:t>
            </a:r>
          </a:p>
          <a:p>
            <a:r>
              <a:rPr lang="en-US" sz="3600" b="1" dirty="0" smtClean="0"/>
              <a:t>(aka UM Homes of Spokane)</a:t>
            </a:r>
            <a:endParaRPr lang="en-US" sz="3600" b="1" dirty="0"/>
          </a:p>
        </p:txBody>
      </p:sp>
      <p:pic>
        <p:nvPicPr>
          <p:cNvPr id="9218" name="Picture 2" descr="Image result for pacific nw 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3373" r="59549" b="70828"/>
          <a:stretch/>
        </p:blipFill>
        <p:spPr bwMode="auto">
          <a:xfrm>
            <a:off x="6261732" y="1916606"/>
            <a:ext cx="5303521" cy="278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8144871" y="2390098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8750386" y="2748921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6902766" y="2287732"/>
            <a:ext cx="148590" cy="91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9104" r="293" b="-390"/>
          <a:stretch/>
        </p:blipFill>
        <p:spPr>
          <a:xfrm>
            <a:off x="957943" y="3851678"/>
            <a:ext cx="3846285" cy="3026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8" t="19645" b="8609"/>
          <a:stretch/>
        </p:blipFill>
        <p:spPr>
          <a:xfrm>
            <a:off x="6130920" y="3478746"/>
            <a:ext cx="5644396" cy="33991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5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6240" y="306735"/>
            <a:ext cx="1179576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August 5-9</a:t>
            </a:r>
            <a:endParaRPr lang="en-US" sz="6000" b="1" u="sng" dirty="0" smtClean="0"/>
          </a:p>
          <a:p>
            <a:r>
              <a:rPr lang="en-US" sz="6000" b="1" dirty="0" smtClean="0"/>
              <a:t>Nashville—UM Discipleship                        </a:t>
            </a:r>
          </a:p>
          <a:p>
            <a:r>
              <a:rPr lang="en-US" sz="6000" b="1" dirty="0" smtClean="0"/>
              <a:t>                                       Ministries</a:t>
            </a:r>
          </a:p>
          <a:p>
            <a:endParaRPr lang="en-US" sz="6000" b="1" dirty="0" smtClean="0"/>
          </a:p>
          <a:p>
            <a:endParaRPr lang="en-US" sz="6000" b="1" dirty="0"/>
          </a:p>
          <a:p>
            <a:endParaRPr lang="en-US" sz="6000" b="1" dirty="0" smtClean="0"/>
          </a:p>
          <a:p>
            <a:endParaRPr lang="en-US" sz="6000" b="1" dirty="0"/>
          </a:p>
          <a:p>
            <a:endParaRPr lang="en-US" sz="6000" b="1" dirty="0" smtClean="0"/>
          </a:p>
        </p:txBody>
      </p:sp>
      <p:pic>
        <p:nvPicPr>
          <p:cNvPr id="4" name="Picture 2" descr="http://www.uniteboston.com/wp-content/uploads/2018/05/ECRF-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34946" r="18438" b="23478"/>
          <a:stretch/>
        </p:blipFill>
        <p:spPr bwMode="auto">
          <a:xfrm>
            <a:off x="297180" y="3783330"/>
            <a:ext cx="11574780" cy="23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uniteboston.com/wp-content/uploads/2018/05/ECRF-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6816" r="61112" b="69536"/>
          <a:stretch/>
        </p:blipFill>
        <p:spPr bwMode="auto">
          <a:xfrm>
            <a:off x="525780" y="2297430"/>
            <a:ext cx="499491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8022034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838371" y="1905506"/>
            <a:ext cx="25444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LDS</a:t>
            </a:r>
          </a:p>
          <a:p>
            <a:r>
              <a:rPr lang="en-US" sz="9600" b="1" dirty="0" smtClean="0"/>
              <a:t>63%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5056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4039" y="185738"/>
            <a:ext cx="11795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August 10 Conversations</a:t>
            </a:r>
            <a:endParaRPr lang="en-US" sz="6000" b="1" u="sng" dirty="0" smtClean="0"/>
          </a:p>
          <a:p>
            <a:r>
              <a:rPr lang="en-US" sz="6000" b="1" dirty="0" smtClean="0"/>
              <a:t>at Trinity Presbyterian Church</a:t>
            </a:r>
          </a:p>
          <a:p>
            <a:endParaRPr lang="en-US" sz="6000" b="1" dirty="0" smtClean="0"/>
          </a:p>
        </p:txBody>
      </p:sp>
      <p:pic>
        <p:nvPicPr>
          <p:cNvPr id="4" name="Picture 8" descr="Image result for presbyterian usa symb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923" y="2562172"/>
            <a:ext cx="2628536" cy="383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atic.wixstatic.com/media/de9088_0b65eee0068841038e543bd56f1e4d4c.jpg/v1/fill/w_181,h_136,al_c,q_80/de9088_0b65eee0068841038e543bd56f1e4d4c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static.wixstatic.com/media/de9088_0b65eee0068841038e543bd56f1e4d4c.jpg/v1/fill/w_181,h_136,al_c,q_80/de9088_0b65eee0068841038e543bd56f1e4d4c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static.wixstatic.com/media/de9088_0b65eee0068841038e543bd56f1e4d4c.jpg/v1/fill/w_181,h_136,al_c,q_80/de9088_0b65eee0068841038e543bd56f1e4d4c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No photo descript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t="12837" r="-158" b="25960"/>
          <a:stretch/>
        </p:blipFill>
        <p:spPr bwMode="auto">
          <a:xfrm>
            <a:off x="-1" y="2148114"/>
            <a:ext cx="9108585" cy="466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8839" y="0"/>
            <a:ext cx="1125773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August 11 </a:t>
            </a:r>
          </a:p>
          <a:p>
            <a:r>
              <a:rPr lang="en-US" sz="6000" b="1" dirty="0" smtClean="0"/>
              <a:t>Meeting at FUMC</a:t>
            </a:r>
            <a:endParaRPr lang="en-US" sz="6000" b="1" dirty="0" smtClean="0"/>
          </a:p>
          <a:p>
            <a:r>
              <a:rPr lang="en-US" sz="6000" b="1" dirty="0" smtClean="0"/>
              <a:t>with David Slack of </a:t>
            </a:r>
          </a:p>
          <a:p>
            <a:r>
              <a:rPr lang="en-US" sz="6000" b="1" dirty="0" smtClean="0"/>
              <a:t>Frasier Retirement </a:t>
            </a:r>
          </a:p>
          <a:p>
            <a:r>
              <a:rPr lang="en-US" sz="6000" b="1" dirty="0" smtClean="0"/>
              <a:t>Communities-- </a:t>
            </a:r>
          </a:p>
          <a:p>
            <a:r>
              <a:rPr lang="en-US" sz="6000" b="1" dirty="0" smtClean="0"/>
              <a:t>Boulder, CO</a:t>
            </a:r>
            <a:endParaRPr lang="en-US" sz="6000" b="1" dirty="0" smtClean="0"/>
          </a:p>
          <a:p>
            <a:r>
              <a:rPr lang="en-US" sz="6000" b="1" dirty="0" smtClean="0"/>
              <a:t>+ 10 of you!</a:t>
            </a:r>
            <a:endParaRPr lang="en-US" sz="6000" b="1" dirty="0" smtClean="0"/>
          </a:p>
        </p:txBody>
      </p:sp>
      <p:pic>
        <p:nvPicPr>
          <p:cNvPr id="2050" name="Picture 2" descr="David Sla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3" b="26476"/>
          <a:stretch/>
        </p:blipFill>
        <p:spPr bwMode="auto">
          <a:xfrm>
            <a:off x="6966858" y="1190172"/>
            <a:ext cx="4789714" cy="478429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3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5941407"/>
            <a:ext cx="377889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dirty="0" smtClean="0"/>
          </a:p>
          <a:p>
            <a:endParaRPr lang="en-US" sz="6000" b="1" dirty="0"/>
          </a:p>
          <a:p>
            <a:endParaRPr lang="en-US" sz="6000" b="1" dirty="0" smtClean="0"/>
          </a:p>
          <a:p>
            <a:endParaRPr lang="en-US" sz="6000" b="1" dirty="0"/>
          </a:p>
          <a:p>
            <a:endParaRPr lang="en-US" sz="6000" b="1" dirty="0" smtClean="0"/>
          </a:p>
          <a:p>
            <a:endParaRPr lang="en-US" sz="6000" b="1" dirty="0"/>
          </a:p>
          <a:p>
            <a:endParaRPr lang="en-US" sz="6000" b="1" dirty="0" smtClean="0"/>
          </a:p>
          <a:p>
            <a:endParaRPr lang="en-US" sz="6000" b="1" dirty="0" smtClean="0"/>
          </a:p>
        </p:txBody>
      </p:sp>
      <p:pic>
        <p:nvPicPr>
          <p:cNvPr id="7170" name="Picture 2" descr="Image result for caution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4" y="464458"/>
            <a:ext cx="7070230" cy="615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2685" y="236525"/>
            <a:ext cx="77216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No decisions have been     </a:t>
            </a:r>
          </a:p>
          <a:p>
            <a:r>
              <a:rPr lang="en-US" sz="6000" b="1" dirty="0"/>
              <a:t> </a:t>
            </a:r>
            <a:r>
              <a:rPr lang="en-US" sz="6000" b="1" dirty="0" smtClean="0"/>
              <a:t>   made yet.   At this </a:t>
            </a:r>
          </a:p>
          <a:p>
            <a:r>
              <a:rPr lang="en-US" sz="6000" b="1" dirty="0"/>
              <a:t> </a:t>
            </a:r>
            <a:r>
              <a:rPr lang="en-US" sz="6000" b="1" dirty="0" smtClean="0"/>
              <a:t>       stage, we are just </a:t>
            </a:r>
          </a:p>
          <a:p>
            <a:r>
              <a:rPr lang="en-US" sz="6000" b="1" dirty="0"/>
              <a:t> </a:t>
            </a:r>
            <a:r>
              <a:rPr lang="en-US" sz="6000" b="1" dirty="0" smtClean="0"/>
              <a:t>           doing research </a:t>
            </a:r>
          </a:p>
          <a:p>
            <a:r>
              <a:rPr lang="en-US" sz="6000" b="1" dirty="0"/>
              <a:t> </a:t>
            </a:r>
            <a:r>
              <a:rPr lang="en-US" sz="6000" b="1" dirty="0" smtClean="0"/>
              <a:t>               and gaining 				    ideas.  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7121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8553" y="116114"/>
            <a:ext cx="1125773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 August 20 </a:t>
            </a:r>
          </a:p>
          <a:p>
            <a:endParaRPr lang="en-US" sz="2400" b="1" dirty="0"/>
          </a:p>
          <a:p>
            <a:r>
              <a:rPr lang="en-US" sz="6000" b="1" dirty="0" smtClean="0"/>
              <a:t>FUMC Board of Trustees </a:t>
            </a:r>
          </a:p>
          <a:p>
            <a:r>
              <a:rPr lang="en-US" sz="6000" b="1" dirty="0" smtClean="0"/>
              <a:t>recommended that FUMC create a separate non-profit </a:t>
            </a:r>
          </a:p>
          <a:p>
            <a:r>
              <a:rPr lang="en-US" sz="6000" b="1" dirty="0" smtClean="0"/>
              <a:t>corporation to explore </a:t>
            </a:r>
          </a:p>
          <a:p>
            <a:r>
              <a:rPr lang="en-US" sz="6000" b="1" dirty="0" smtClean="0"/>
              <a:t>beneficial land use.</a:t>
            </a:r>
            <a:endParaRPr lang="en-US" sz="60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3"/>
          <a:stretch/>
        </p:blipFill>
        <p:spPr>
          <a:xfrm>
            <a:off x="7573920" y="3744686"/>
            <a:ext cx="4618080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ssets.leisurecare.com/styles/community-photos/s3/treeo-south-ogden-exterior-crop.jpg?itok=xAlofG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28" y="514349"/>
            <a:ext cx="95250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8554" y="116114"/>
            <a:ext cx="6308360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 Aug 22 </a:t>
            </a:r>
          </a:p>
          <a:p>
            <a:endParaRPr lang="en-US" sz="2400" b="1" dirty="0"/>
          </a:p>
          <a:p>
            <a:r>
              <a:rPr lang="en-US" sz="6000" b="1" dirty="0" err="1" smtClean="0"/>
              <a:t>Treeo</a:t>
            </a:r>
            <a:r>
              <a:rPr lang="en-US" sz="6000" b="1" dirty="0" smtClean="0"/>
              <a:t> in S. Ogden</a:t>
            </a:r>
          </a:p>
          <a:p>
            <a:r>
              <a:rPr lang="en-US" sz="6000" b="1" dirty="0" smtClean="0"/>
              <a:t>w/ Betty C.</a:t>
            </a:r>
            <a:endParaRPr lang="en-US" sz="6000" b="1" dirty="0" smtClean="0"/>
          </a:p>
        </p:txBody>
      </p:sp>
    </p:spTree>
    <p:extLst>
      <p:ext uri="{BB962C8B-B14F-4D97-AF65-F5344CB8AC3E}">
        <p14:creationId xmlns:p14="http://schemas.microsoft.com/office/powerpoint/2010/main" val="221220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954" y="-66973"/>
            <a:ext cx="11983446" cy="6832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PROGRESS:  August</a:t>
            </a:r>
          </a:p>
          <a:p>
            <a:endParaRPr lang="en-US" sz="2400" b="1" dirty="0"/>
          </a:p>
          <a:p>
            <a:r>
              <a:rPr lang="en-US" sz="5400" b="1" dirty="0" smtClean="0"/>
              <a:t>Referrals from New Church Attendees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Carol Campbell</a:t>
            </a:r>
            <a:r>
              <a:rPr lang="en-US" sz="6000" b="1" baseline="30000" dirty="0" smtClean="0"/>
              <a:t>2–</a:t>
            </a:r>
            <a:r>
              <a:rPr lang="en-US" sz="6000" b="1" dirty="0" smtClean="0"/>
              <a:t> </a:t>
            </a:r>
            <a:r>
              <a:rPr lang="en-US" sz="6000" dirty="0" smtClean="0"/>
              <a:t>Sabetha, </a:t>
            </a:r>
            <a:r>
              <a:rPr lang="en-US" sz="6000" dirty="0"/>
              <a:t>KS Apostolic Christian Retirement </a:t>
            </a:r>
            <a:r>
              <a:rPr lang="en-US" sz="6000" dirty="0" smtClean="0"/>
              <a:t>Community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Aaron Rivers—</a:t>
            </a:r>
            <a:r>
              <a:rPr lang="en-US" sz="6000" dirty="0" smtClean="0"/>
              <a:t>Weathervane Project in V</a:t>
            </a:r>
            <a:r>
              <a:rPr lang="en-US" sz="6000" dirty="0" smtClean="0"/>
              <a:t>ermont</a:t>
            </a:r>
            <a:endParaRPr 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val="27951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0375" y="391886"/>
            <a:ext cx="11344817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Scheduled:</a:t>
            </a:r>
          </a:p>
          <a:p>
            <a:endParaRPr lang="en-US" sz="6000" b="1" u="sng" dirty="0"/>
          </a:p>
          <a:p>
            <a:r>
              <a:rPr lang="en-US" sz="6000" b="1" dirty="0" smtClean="0"/>
              <a:t>Oct. 26-30 Trip to San Diego</a:t>
            </a:r>
          </a:p>
          <a:p>
            <a:r>
              <a:rPr lang="en-US" sz="6000" b="1" dirty="0" smtClean="0"/>
              <a:t>    Leading Age Conference</a:t>
            </a:r>
          </a:p>
          <a:p>
            <a:endParaRPr lang="en-US" sz="6000" b="1" dirty="0" smtClean="0"/>
          </a:p>
          <a:p>
            <a:endParaRPr lang="en-US" sz="2400" b="1" dirty="0"/>
          </a:p>
        </p:txBody>
      </p:sp>
      <p:sp>
        <p:nvSpPr>
          <p:cNvPr id="2" name="AutoShape 2" descr="Image result for leading ag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Image result for leading age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29002" r="3685" b="30363"/>
          <a:stretch/>
        </p:blipFill>
        <p:spPr bwMode="auto">
          <a:xfrm>
            <a:off x="5660571" y="4367956"/>
            <a:ext cx="5061618" cy="220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0769" y="39329"/>
            <a:ext cx="117957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be Planned:</a:t>
            </a:r>
          </a:p>
          <a:p>
            <a:r>
              <a:rPr lang="en-US" sz="6000" b="1" dirty="0" smtClean="0"/>
              <a:t>Local conversations with</a:t>
            </a:r>
          </a:p>
          <a:p>
            <a:endParaRPr lang="en-US" sz="6000" b="1" dirty="0"/>
          </a:p>
          <a:p>
            <a:endParaRPr lang="en-US" sz="6000" b="1" dirty="0" smtClean="0"/>
          </a:p>
          <a:p>
            <a:endParaRPr lang="en-US" sz="6000" b="1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Marriott-</a:t>
            </a:r>
            <a:r>
              <a:rPr lang="en-US" sz="6000" b="1" dirty="0" err="1" smtClean="0"/>
              <a:t>Slaterville</a:t>
            </a:r>
            <a:r>
              <a:rPr lang="en-US" sz="6000" b="1" dirty="0" smtClean="0"/>
              <a:t> Planning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Legal authorities</a:t>
            </a:r>
            <a:endParaRPr lang="en-US" sz="6000" b="1" dirty="0" smtClean="0"/>
          </a:p>
        </p:txBody>
      </p:sp>
      <p:pic>
        <p:nvPicPr>
          <p:cNvPr id="6" name="Picture 2" descr="Image result for intermountain health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2271667"/>
            <a:ext cx="10799241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2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7855" y="283875"/>
            <a:ext cx="11795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be Planned:</a:t>
            </a:r>
          </a:p>
          <a:p>
            <a:r>
              <a:rPr lang="en-US" sz="6000" b="1" dirty="0" smtClean="0"/>
              <a:t>More Local visits to </a:t>
            </a:r>
            <a:endParaRPr lang="en-US" sz="6000" b="1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N. Ogden—w/ </a:t>
            </a:r>
            <a:r>
              <a:rPr lang="en-US" sz="6000" b="1" dirty="0" err="1" smtClean="0"/>
              <a:t>Meckleys</a:t>
            </a:r>
            <a:endParaRPr lang="en-US" sz="6000" b="1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Brigham City—w/ </a:t>
            </a:r>
            <a:r>
              <a:rPr lang="en-US" sz="6000" b="1" dirty="0" err="1" smtClean="0"/>
              <a:t>Dubenezics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3530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12192000" cy="7663636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  </a:t>
            </a:r>
            <a:r>
              <a:rPr lang="en-US" sz="6000" b="1" u="sng" dirty="0" smtClean="0"/>
              <a:t>Conversations with </a:t>
            </a:r>
            <a:r>
              <a:rPr lang="en-US" sz="6000" b="1" i="1" u="sng" dirty="0" smtClean="0"/>
              <a:t>YOU</a:t>
            </a:r>
          </a:p>
          <a:p>
            <a:endParaRPr lang="en-US" sz="1200" b="1" i="1" u="sng" dirty="0" smtClean="0"/>
          </a:p>
          <a:p>
            <a:pPr marL="857250" indent="-450850">
              <a:buFont typeface="Arial" panose="020B0604020202020204" pitchFamily="34" charset="0"/>
              <a:buChar char="•"/>
            </a:pPr>
            <a:r>
              <a:rPr lang="en-US" sz="6000" b="1" dirty="0" smtClean="0"/>
              <a:t>What  are your hopes (and fears) for FUMC ministry?</a:t>
            </a:r>
          </a:p>
          <a:p>
            <a:pPr marL="857250" indent="-450850">
              <a:buFont typeface="Arial" panose="020B0604020202020204" pitchFamily="34" charset="0"/>
              <a:buChar char="•"/>
            </a:pPr>
            <a:r>
              <a:rPr lang="en-US" sz="6000" b="1" dirty="0" smtClean="0"/>
              <a:t>What are your hopes (and fears) for your own aging?</a:t>
            </a:r>
          </a:p>
          <a:p>
            <a:pPr marL="857250" indent="-450850">
              <a:buFont typeface="Arial" panose="020B0604020202020204" pitchFamily="34" charset="0"/>
              <a:buChar char="•"/>
            </a:pPr>
            <a:r>
              <a:rPr lang="en-US" sz="6000" b="1" dirty="0" smtClean="0"/>
              <a:t>What is affordable senior housing?</a:t>
            </a:r>
          </a:p>
          <a:p>
            <a:pPr marL="857250" indent="-450850">
              <a:buFont typeface="Arial" panose="020B0604020202020204" pitchFamily="34" charset="0"/>
              <a:buChar char="•"/>
            </a:pPr>
            <a:endParaRPr lang="en-US" sz="6000" b="1" dirty="0"/>
          </a:p>
          <a:p>
            <a:pPr marL="857250" indent="-450850">
              <a:buFont typeface="Arial" panose="020B0604020202020204" pitchFamily="34" charset="0"/>
              <a:buChar char="•"/>
            </a:pPr>
            <a:endParaRPr 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val="3002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4" t="42222" r="5138" b="40381"/>
          <a:stretch/>
        </p:blipFill>
        <p:spPr>
          <a:xfrm rot="10800000">
            <a:off x="182170" y="1633642"/>
            <a:ext cx="5854339" cy="4406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6" t="42222" r="34964" b="40381"/>
          <a:stretch/>
        </p:blipFill>
        <p:spPr>
          <a:xfrm rot="10800000">
            <a:off x="5948879" y="1592425"/>
            <a:ext cx="5980231" cy="4489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9119" y="5728032"/>
            <a:ext cx="288036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Shirley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67749" y="5779191"/>
            <a:ext cx="27584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Ann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" y="38137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What happens to UMs?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4804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816307" y="13504012"/>
            <a:ext cx="778886" cy="4441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DATE:</a:t>
            </a:r>
          </a:p>
          <a:p>
            <a:r>
              <a:rPr lang="en-US" sz="6000" b="1" dirty="0" smtClean="0"/>
              <a:t>Aug—Certificate in Religious Fundraising</a:t>
            </a:r>
          </a:p>
          <a:p>
            <a:endParaRPr lang="en-US" sz="6000" b="1" dirty="0"/>
          </a:p>
          <a:p>
            <a:endParaRPr lang="en-US" sz="6000" b="1" dirty="0" smtClean="0"/>
          </a:p>
          <a:p>
            <a:endParaRPr lang="en-US" sz="6000" b="1" dirty="0"/>
          </a:p>
          <a:p>
            <a:endParaRPr lang="en-US" sz="60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5575" y="-144463"/>
            <a:ext cx="11521168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6000" b="1" u="sng" dirty="0" smtClean="0"/>
              <a:t>HOW YOU CAN </a:t>
            </a:r>
            <a:r>
              <a:rPr lang="en-US" sz="6000" b="1" u="sng" dirty="0" smtClean="0"/>
              <a:t>HELP</a:t>
            </a:r>
            <a:endParaRPr lang="en-US" sz="6000" b="1" u="sng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Would you like to go with me?</a:t>
            </a:r>
            <a:endParaRPr lang="en-US" sz="6000" b="1" dirty="0" smtClean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What questions </a:t>
            </a:r>
            <a:r>
              <a:rPr lang="en-US" sz="6000" b="1" dirty="0" smtClean="0"/>
              <a:t>are on your mind?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Are you interested in doing any R&amp;D on this?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Would you like to be on a Team?</a:t>
            </a:r>
            <a:endParaRPr lang="en-US" sz="6000" b="1" dirty="0" smtClean="0"/>
          </a:p>
          <a:p>
            <a:endParaRPr lang="en-US" sz="6000" b="1" dirty="0"/>
          </a:p>
        </p:txBody>
      </p:sp>
      <p:sp>
        <p:nvSpPr>
          <p:cNvPr id="4" name="AutoShape 4" descr="http://www.ouruma.org/wp-content/themes/uma/images/logo-letter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://www.ouruma.org/wp-content/themes/uma/images/logo-letters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://www.ouruma.org/wp-content/themes/uma/images/logo-letters.svg"/>
          <p:cNvSpPr>
            <a:spLocks noChangeAspect="1" noChangeArrowheads="1"/>
          </p:cNvSpPr>
          <p:nvPr/>
        </p:nvSpPr>
        <p:spPr bwMode="auto">
          <a:xfrm>
            <a:off x="-1974215" y="1531937"/>
            <a:ext cx="3497252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816307" y="13504012"/>
            <a:ext cx="778886" cy="4441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PROGRESS TO DATE:</a:t>
            </a:r>
          </a:p>
          <a:p>
            <a:r>
              <a:rPr lang="en-US" sz="6000" b="1" dirty="0" smtClean="0"/>
              <a:t>Aug—Certificate in Religious Fundraising</a:t>
            </a:r>
          </a:p>
          <a:p>
            <a:endParaRPr lang="en-US" sz="6000" b="1" dirty="0"/>
          </a:p>
          <a:p>
            <a:endParaRPr lang="en-US" sz="6000" b="1" dirty="0" smtClean="0"/>
          </a:p>
          <a:p>
            <a:endParaRPr lang="en-US" sz="6000" b="1" dirty="0"/>
          </a:p>
          <a:p>
            <a:endParaRPr lang="en-US" sz="60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25780" y="262890"/>
            <a:ext cx="11109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6000" b="1" u="sng" dirty="0" smtClean="0"/>
              <a:t>HOW YOU CAN HELP </a:t>
            </a:r>
            <a:endParaRPr lang="en-US" sz="6000" b="1" u="sng" dirty="0" smtClean="0"/>
          </a:p>
          <a:p>
            <a:endParaRPr lang="en-US" sz="6000" b="1" u="sng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Market/Feasibility Study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$$$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Architectural Plans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$$$$$$$$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b="1" dirty="0" smtClean="0"/>
              <a:t>Stay Tuned!  Stay Positive!</a:t>
            </a:r>
            <a:endParaRPr lang="en-US" sz="6000" b="1" dirty="0"/>
          </a:p>
        </p:txBody>
      </p:sp>
      <p:sp>
        <p:nvSpPr>
          <p:cNvPr id="4" name="AutoShape 4" descr="http://www.ouruma.org/wp-content/themes/uma/images/logo-letter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://www.ouruma.org/wp-content/themes/uma/images/logo-letters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://www.ouruma.org/wp-content/themes/uma/images/logo-letters.svg"/>
          <p:cNvSpPr>
            <a:spLocks noChangeAspect="1" noChangeArrowheads="1"/>
          </p:cNvSpPr>
          <p:nvPr/>
        </p:nvSpPr>
        <p:spPr bwMode="auto">
          <a:xfrm>
            <a:off x="-1974215" y="1531937"/>
            <a:ext cx="3497252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9851" r="259" b="8571"/>
          <a:stretch/>
        </p:blipFill>
        <p:spPr>
          <a:xfrm>
            <a:off x="-226423" y="-579022"/>
            <a:ext cx="12418423" cy="743702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715250" y="3429359"/>
            <a:ext cx="1131570" cy="193899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446019" y="-579022"/>
            <a:ext cx="2914651" cy="35976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1720" y="0"/>
            <a:ext cx="3188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Future Hospital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9141" y="3429359"/>
            <a:ext cx="1817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First UMC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8869239" y="2610385"/>
            <a:ext cx="482780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</a:rPr>
              <a:t>Industrial Park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9851" r="259" b="8571"/>
          <a:stretch/>
        </p:blipFill>
        <p:spPr>
          <a:xfrm>
            <a:off x="-16880054" y="-9003731"/>
            <a:ext cx="32937147" cy="19725071"/>
          </a:xfrm>
          <a:prstGeom prst="rect">
            <a:avLst/>
          </a:prstGeom>
          <a:ln>
            <a:solidFill>
              <a:srgbClr val="66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63140" y="3527048"/>
            <a:ext cx="1817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First UMC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8863524" y="2616100"/>
            <a:ext cx="483923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</a:rPr>
              <a:t>Industrial Park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2020" y="2467719"/>
            <a:ext cx="2045970" cy="399023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2020" y="704312"/>
            <a:ext cx="1383030" cy="1695988"/>
          </a:xfrm>
          <a:prstGeom prst="rect">
            <a:avLst/>
          </a:prstGeom>
          <a:noFill/>
          <a:ln w="76200">
            <a:solidFill>
              <a:srgbClr val="FA8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86500" y="704312"/>
            <a:ext cx="491490" cy="1695988"/>
          </a:xfrm>
          <a:prstGeom prst="rect">
            <a:avLst/>
          </a:prstGeom>
          <a:noFill/>
          <a:ln w="76200">
            <a:solidFill>
              <a:srgbClr val="5FF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60870" y="704312"/>
            <a:ext cx="2777490" cy="5753638"/>
          </a:xfrm>
          <a:prstGeom prst="rect">
            <a:avLst/>
          </a:prstGeom>
          <a:noFill/>
          <a:ln w="76200">
            <a:solidFill>
              <a:srgbClr val="EC6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080510" y="3847605"/>
            <a:ext cx="1109007" cy="615229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0" y="137160"/>
            <a:ext cx="112356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QUESTIONS:</a:t>
            </a:r>
          </a:p>
          <a:p>
            <a:pPr marL="1143000" indent="-1143000">
              <a:buAutoNum type="arabicPeriod"/>
            </a:pPr>
            <a:r>
              <a:rPr lang="en-US" sz="6000" b="1" dirty="0" smtClean="0"/>
              <a:t>Can we develop a faith-based senior living community that meets needs of individuals and improves FUMC’s ministry?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1821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0" y="137160"/>
            <a:ext cx="112356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QUESTIONS:</a:t>
            </a:r>
          </a:p>
          <a:p>
            <a:r>
              <a:rPr lang="en-US" sz="6000" b="1" dirty="0" smtClean="0"/>
              <a:t>2.  What kind of senior living community is best to meet spiritual, social, physical, financial needs?  </a:t>
            </a:r>
            <a:r>
              <a:rPr lang="en-US" sz="6000" b="1" dirty="0" err="1" smtClean="0"/>
              <a:t>Indep</a:t>
            </a:r>
            <a:r>
              <a:rPr lang="en-US" sz="6000" b="1" dirty="0" smtClean="0"/>
              <a:t> Houses with Com. Ctr., </a:t>
            </a:r>
            <a:r>
              <a:rPr lang="en-US" sz="6000" b="1" dirty="0" err="1" smtClean="0"/>
              <a:t>Asstd</a:t>
            </a:r>
            <a:r>
              <a:rPr lang="en-US" sz="6000" b="1" dirty="0" smtClean="0"/>
              <a:t>/Mem Care, Continuum of Care</a:t>
            </a:r>
            <a:r>
              <a:rPr lang="en-US" sz="6000" b="1" dirty="0"/>
              <a:t>, </a:t>
            </a:r>
            <a:r>
              <a:rPr lang="en-US" sz="6000" b="1" dirty="0" smtClean="0"/>
              <a:t>etc.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26327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0" y="137160"/>
            <a:ext cx="11235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smtClean="0"/>
              <a:t>QUESTIONS:</a:t>
            </a:r>
          </a:p>
          <a:p>
            <a:pPr marL="1143000" indent="-1143000">
              <a:buAutoNum type="arabicPeriod" startAt="3"/>
            </a:pPr>
            <a:r>
              <a:rPr lang="en-US" sz="6000" b="1" dirty="0" smtClean="0"/>
              <a:t>How to create and maintain </a:t>
            </a:r>
          </a:p>
          <a:p>
            <a:r>
              <a:rPr lang="en-US" sz="6000" b="1" dirty="0"/>
              <a:t> </a:t>
            </a:r>
            <a:r>
              <a:rPr lang="en-US" sz="6000" b="1" dirty="0" smtClean="0"/>
              <a:t>      </a:t>
            </a:r>
            <a:r>
              <a:rPr lang="en-US" sz="6000" b="1" dirty="0" smtClean="0"/>
              <a:t>a strong faith-based identity </a:t>
            </a:r>
          </a:p>
          <a:p>
            <a:r>
              <a:rPr lang="en-US" sz="6000" b="1" dirty="0" smtClean="0"/>
              <a:t>       and population?</a:t>
            </a:r>
            <a:endParaRPr lang="en-US" sz="6000" b="1" dirty="0" smtClean="0"/>
          </a:p>
        </p:txBody>
      </p:sp>
      <p:pic>
        <p:nvPicPr>
          <p:cNvPr id="1030" name="Picture 6" descr="Image result for UM cross and fla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" y="3356755"/>
            <a:ext cx="1628775" cy="292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resbyterian usa symb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04" y="4476638"/>
            <a:ext cx="1150711" cy="16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Image result for disciples of christ symb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Image result for disciples of christ symbol"/>
          <p:cNvSpPr>
            <a:spLocks noChangeAspect="1" noChangeArrowheads="1"/>
          </p:cNvSpPr>
          <p:nvPr/>
        </p:nvSpPr>
        <p:spPr bwMode="auto">
          <a:xfrm>
            <a:off x="5758815" y="33356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Image result for disciples of christ symb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Image result for episcopal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59" y="4052035"/>
            <a:ext cx="1496526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roman catholic symb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512" y="2946394"/>
            <a:ext cx="1879997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2" descr="Image result for elca symbo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26" descr="Image result for elca symbo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28" descr="Image result for elca symbo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4" name="Picture 30" descr="Image result for elca symb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933" y="4423084"/>
            <a:ext cx="1716768" cy="17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disciples of christ sym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18" y="4052035"/>
            <a:ext cx="1222465" cy="18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6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-1" y="0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838371" y="1905506"/>
            <a:ext cx="25444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LDS</a:t>
            </a:r>
          </a:p>
          <a:p>
            <a:r>
              <a:rPr lang="en-US" sz="9600" b="1" dirty="0" smtClean="0"/>
              <a:t>63%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143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570</Words>
  <Application>Microsoft Office PowerPoint</Application>
  <PresentationFormat>Widescreen</PresentationFormat>
  <Paragraphs>157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Kimal James</dc:creator>
  <cp:lastModifiedBy>Kimal James</cp:lastModifiedBy>
  <cp:revision>60</cp:revision>
  <dcterms:created xsi:type="dcterms:W3CDTF">2019-04-27T22:05:05Z</dcterms:created>
  <dcterms:modified xsi:type="dcterms:W3CDTF">2019-08-24T21:48:45Z</dcterms:modified>
</cp:coreProperties>
</file>