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73" r:id="rId6"/>
    <p:sldId id="274" r:id="rId7"/>
    <p:sldId id="275" r:id="rId8"/>
    <p:sldId id="276" r:id="rId9"/>
    <p:sldId id="260" r:id="rId10"/>
    <p:sldId id="266" r:id="rId11"/>
    <p:sldId id="267" r:id="rId12"/>
    <p:sldId id="269" r:id="rId13"/>
    <p:sldId id="268" r:id="rId14"/>
    <p:sldId id="270" r:id="rId15"/>
    <p:sldId id="264" r:id="rId16"/>
    <p:sldId id="261" r:id="rId17"/>
    <p:sldId id="271" r:id="rId18"/>
    <p:sldId id="262" r:id="rId19"/>
    <p:sldId id="265" r:id="rId20"/>
    <p:sldId id="263" r:id="rId21"/>
    <p:sldId id="272" r:id="rId2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11/19/2021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fcshealing.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anose="02020603050405020304" pitchFamily="18" charset="0"/>
                <a:cs typeface="Times New Roman" panose="02020603050405020304" pitchFamily="18" charset="0"/>
              </a:rPr>
              <a:t>Family Counseling Service of Northern Utah</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r>
              <a:rPr lang="en-US" sz="2800" dirty="0" smtClean="0">
                <a:latin typeface="Times New Roman" panose="02020603050405020304" pitchFamily="18" charset="0"/>
                <a:cs typeface="Times New Roman" panose="02020603050405020304" pitchFamily="18" charset="0"/>
              </a:rPr>
              <a:t>A Presentation for Interfaith Works</a:t>
            </a:r>
          </a:p>
          <a:p>
            <a:r>
              <a:rPr lang="en-US" sz="2800" dirty="0" smtClean="0">
                <a:latin typeface="Times New Roman" panose="02020603050405020304" pitchFamily="18" charset="0"/>
                <a:cs typeface="Times New Roman" panose="02020603050405020304" pitchFamily="18" charset="0"/>
              </a:rPr>
              <a:t>Wednesday, November 10, 2021</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8865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Constituent Demographics (1 of 4)</a:t>
            </a:r>
            <a:endParaRPr lang="en-US" dirty="0">
              <a:latin typeface="Times New Roman" panose="02020603050405020304" pitchFamily="18" charset="0"/>
              <a:cs typeface="Times New Roman" panose="02020603050405020304" pitchFamily="18" charset="0"/>
            </a:endParaRPr>
          </a:p>
        </p:txBody>
      </p:sp>
      <p:sp>
        <p:nvSpPr>
          <p:cNvPr id="15" name="Content Placeholder 14"/>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Age</a:t>
            </a:r>
          </a:p>
          <a:p>
            <a:pPr lvl="1"/>
            <a:r>
              <a:rPr lang="en-US" sz="2400" dirty="0" smtClean="0">
                <a:latin typeface="Times New Roman" panose="02020603050405020304" pitchFamily="18" charset="0"/>
                <a:cs typeface="Times New Roman" panose="02020603050405020304" pitchFamily="18" charset="0"/>
              </a:rPr>
              <a:t>5 – 25 years, 54%</a:t>
            </a:r>
          </a:p>
          <a:p>
            <a:pPr lvl="1"/>
            <a:r>
              <a:rPr lang="en-US" sz="2400" dirty="0" smtClean="0">
                <a:latin typeface="Times New Roman" panose="02020603050405020304" pitchFamily="18" charset="0"/>
                <a:cs typeface="Times New Roman" panose="02020603050405020304" pitchFamily="18" charset="0"/>
              </a:rPr>
              <a:t>26 – 40 years, 28%</a:t>
            </a:r>
          </a:p>
          <a:p>
            <a:pPr lvl="1"/>
            <a:r>
              <a:rPr lang="en-US" sz="2400" dirty="0" smtClean="0">
                <a:latin typeface="Times New Roman" panose="02020603050405020304" pitchFamily="18" charset="0"/>
                <a:cs typeface="Times New Roman" panose="02020603050405020304" pitchFamily="18" charset="0"/>
              </a:rPr>
              <a:t>41 – 60 years, 16%</a:t>
            </a:r>
          </a:p>
          <a:p>
            <a:pPr lvl="1"/>
            <a:r>
              <a:rPr lang="en-US" sz="2400" dirty="0" smtClean="0">
                <a:latin typeface="Times New Roman" panose="02020603050405020304" pitchFamily="18" charset="0"/>
                <a:cs typeface="Times New Roman" panose="02020603050405020304" pitchFamily="18" charset="0"/>
              </a:rPr>
              <a:t>Age 61+, 2%</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9596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Constituent Demographics (2 of 4)</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anose="02020603050405020304" pitchFamily="18" charset="0"/>
                <a:cs typeface="Times New Roman" panose="02020603050405020304" pitchFamily="18" charset="0"/>
              </a:rPr>
              <a:t>Ethnicity</a:t>
            </a:r>
          </a:p>
          <a:p>
            <a:pPr lvl="1"/>
            <a:r>
              <a:rPr lang="en-US" sz="2000" dirty="0" smtClean="0">
                <a:latin typeface="Times New Roman" panose="02020603050405020304" pitchFamily="18" charset="0"/>
                <a:cs typeface="Times New Roman" panose="02020603050405020304" pitchFamily="18" charset="0"/>
              </a:rPr>
              <a:t>White/Caucasian, 59%</a:t>
            </a:r>
          </a:p>
          <a:p>
            <a:pPr lvl="1"/>
            <a:r>
              <a:rPr lang="en-US" sz="2000" dirty="0" smtClean="0">
                <a:latin typeface="Times New Roman" panose="02020603050405020304" pitchFamily="18" charset="0"/>
                <a:cs typeface="Times New Roman" panose="02020603050405020304" pitchFamily="18" charset="0"/>
              </a:rPr>
              <a:t>Hispanic/Latino, 30%</a:t>
            </a:r>
          </a:p>
          <a:p>
            <a:pPr lvl="1"/>
            <a:r>
              <a:rPr lang="en-US" sz="2000" dirty="0" smtClean="0">
                <a:latin typeface="Times New Roman" panose="02020603050405020304" pitchFamily="18" charset="0"/>
                <a:cs typeface="Times New Roman" panose="02020603050405020304" pitchFamily="18" charset="0"/>
              </a:rPr>
              <a:t>Multiracial, 2%</a:t>
            </a:r>
          </a:p>
          <a:p>
            <a:pPr lvl="1"/>
            <a:r>
              <a:rPr lang="en-US" sz="2000" dirty="0" smtClean="0">
                <a:latin typeface="Times New Roman" panose="02020603050405020304" pitchFamily="18" charset="0"/>
                <a:cs typeface="Times New Roman" panose="02020603050405020304" pitchFamily="18" charset="0"/>
              </a:rPr>
              <a:t>Native American, 2%</a:t>
            </a:r>
          </a:p>
          <a:p>
            <a:pPr lvl="1"/>
            <a:r>
              <a:rPr lang="en-US" sz="2000" dirty="0" smtClean="0">
                <a:latin typeface="Times New Roman" panose="02020603050405020304" pitchFamily="18" charset="0"/>
                <a:cs typeface="Times New Roman" panose="02020603050405020304" pitchFamily="18" charset="0"/>
              </a:rPr>
              <a:t>Black/African American, 1%</a:t>
            </a:r>
          </a:p>
          <a:p>
            <a:pPr lvl="1"/>
            <a:r>
              <a:rPr lang="en-US" sz="2000" dirty="0" smtClean="0">
                <a:latin typeface="Times New Roman" panose="02020603050405020304" pitchFamily="18" charset="0"/>
                <a:cs typeface="Times New Roman" panose="02020603050405020304" pitchFamily="18" charset="0"/>
              </a:rPr>
              <a:t>Asian, 1%</a:t>
            </a:r>
          </a:p>
          <a:p>
            <a:pPr lvl="1"/>
            <a:r>
              <a:rPr lang="en-US" sz="2000" dirty="0" smtClean="0">
                <a:latin typeface="Times New Roman" panose="02020603050405020304" pitchFamily="18" charset="0"/>
                <a:cs typeface="Times New Roman" panose="02020603050405020304" pitchFamily="18" charset="0"/>
              </a:rPr>
              <a:t>Undefined, 5%</a:t>
            </a:r>
          </a:p>
        </p:txBody>
      </p:sp>
    </p:spTree>
    <p:extLst>
      <p:ext uri="{BB962C8B-B14F-4D97-AF65-F5344CB8AC3E}">
        <p14:creationId xmlns:p14="http://schemas.microsoft.com/office/powerpoint/2010/main" val="1204866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Constituent Demographics (3 of 4)</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Employment</a:t>
            </a:r>
          </a:p>
          <a:p>
            <a:pPr lvl="1"/>
            <a:r>
              <a:rPr lang="en-US" sz="2400" dirty="0" smtClean="0">
                <a:latin typeface="Times New Roman" panose="02020603050405020304" pitchFamily="18" charset="0"/>
                <a:cs typeface="Times New Roman" panose="02020603050405020304" pitchFamily="18" charset="0"/>
              </a:rPr>
              <a:t>Employed, 39%</a:t>
            </a:r>
          </a:p>
          <a:p>
            <a:pPr lvl="1"/>
            <a:r>
              <a:rPr lang="en-US" sz="2400" dirty="0" smtClean="0">
                <a:latin typeface="Times New Roman" panose="02020603050405020304" pitchFamily="18" charset="0"/>
                <a:cs typeface="Times New Roman" panose="02020603050405020304" pitchFamily="18" charset="0"/>
              </a:rPr>
              <a:t>Unemployed, 11%</a:t>
            </a:r>
          </a:p>
          <a:p>
            <a:pPr lvl="1"/>
            <a:r>
              <a:rPr lang="en-US" sz="2400" dirty="0" smtClean="0">
                <a:latin typeface="Times New Roman" panose="02020603050405020304" pitchFamily="18" charset="0"/>
                <a:cs typeface="Times New Roman" panose="02020603050405020304" pitchFamily="18" charset="0"/>
              </a:rPr>
              <a:t>Full-time student, 34%</a:t>
            </a:r>
          </a:p>
          <a:p>
            <a:pPr lvl="1"/>
            <a:r>
              <a:rPr lang="en-US" sz="2400" dirty="0" smtClean="0">
                <a:latin typeface="Times New Roman" panose="02020603050405020304" pitchFamily="18" charset="0"/>
                <a:cs typeface="Times New Roman" panose="02020603050405020304" pitchFamily="18" charset="0"/>
              </a:rPr>
              <a:t>Part-time student, 5%</a:t>
            </a:r>
          </a:p>
          <a:p>
            <a:pPr lvl="1"/>
            <a:r>
              <a:rPr lang="en-US" sz="2400" dirty="0" smtClean="0">
                <a:latin typeface="Times New Roman" panose="02020603050405020304" pitchFamily="18" charset="0"/>
                <a:cs typeface="Times New Roman" panose="02020603050405020304" pitchFamily="18" charset="0"/>
              </a:rPr>
              <a:t>Retired, 1%</a:t>
            </a:r>
          </a:p>
          <a:p>
            <a:pPr lvl="1"/>
            <a:r>
              <a:rPr lang="en-US" sz="2400" dirty="0" smtClean="0">
                <a:latin typeface="Times New Roman" panose="02020603050405020304" pitchFamily="18" charset="0"/>
                <a:cs typeface="Times New Roman" panose="02020603050405020304" pitchFamily="18" charset="0"/>
              </a:rPr>
              <a:t>Undefined, 10%</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7052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Constituent Demographics (4 of 4)</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Annual Income</a:t>
            </a:r>
          </a:p>
          <a:p>
            <a:pPr lvl="1"/>
            <a:r>
              <a:rPr lang="en-US" sz="2400" dirty="0" smtClean="0">
                <a:latin typeface="Times New Roman" panose="02020603050405020304" pitchFamily="18" charset="0"/>
                <a:cs typeface="Times New Roman" panose="02020603050405020304" pitchFamily="18" charset="0"/>
              </a:rPr>
              <a:t>$25,000 and below, 35%</a:t>
            </a:r>
          </a:p>
          <a:p>
            <a:pPr lvl="1"/>
            <a:r>
              <a:rPr lang="en-US" sz="2400" dirty="0" smtClean="0">
                <a:latin typeface="Times New Roman" panose="02020603050405020304" pitchFamily="18" charset="0"/>
                <a:cs typeface="Times New Roman" panose="02020603050405020304" pitchFamily="18" charset="0"/>
              </a:rPr>
              <a:t>$25,001 - $50,000, 43%</a:t>
            </a:r>
          </a:p>
          <a:p>
            <a:pPr lvl="1"/>
            <a:r>
              <a:rPr lang="en-US" sz="2400" smtClean="0">
                <a:latin typeface="Times New Roman" panose="02020603050405020304" pitchFamily="18" charset="0"/>
                <a:cs typeface="Times New Roman" panose="02020603050405020304" pitchFamily="18" charset="0"/>
              </a:rPr>
              <a:t>$50,001 - </a:t>
            </a:r>
            <a:r>
              <a:rPr lang="en-US" sz="2400" dirty="0" smtClean="0">
                <a:latin typeface="Times New Roman" panose="02020603050405020304" pitchFamily="18" charset="0"/>
                <a:cs typeface="Times New Roman" panose="02020603050405020304" pitchFamily="18" charset="0"/>
              </a:rPr>
              <a:t>$75,000, 13%</a:t>
            </a:r>
          </a:p>
          <a:p>
            <a:pPr lvl="1"/>
            <a:r>
              <a:rPr lang="en-US" sz="2400" dirty="0" smtClean="0">
                <a:latin typeface="Times New Roman" panose="02020603050405020304" pitchFamily="18" charset="0"/>
                <a:cs typeface="Times New Roman" panose="02020603050405020304" pitchFamily="18" charset="0"/>
              </a:rPr>
              <a:t>$75,000 and above, 9%</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768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Income-Based Fee Structure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2000" dirty="0" smtClean="0">
                <a:latin typeface="Times New Roman" panose="02020603050405020304" pitchFamily="18" charset="0"/>
                <a:cs typeface="Times New Roman" panose="02020603050405020304" pitchFamily="18" charset="0"/>
              </a:rPr>
              <a:t>Current market rate for mental health therapy is $125.00/session hour</a:t>
            </a:r>
          </a:p>
          <a:p>
            <a:r>
              <a:rPr lang="en-US" sz="2000" dirty="0" smtClean="0">
                <a:latin typeface="Times New Roman" panose="02020603050405020304" pitchFamily="18" charset="0"/>
                <a:cs typeface="Times New Roman" panose="02020603050405020304" pitchFamily="18" charset="0"/>
              </a:rPr>
              <a:t>Uninsured clients whose household income falls within 100% - 200% of the Federal Poverty Level are assigned a co-pay using a sliding scale.</a:t>
            </a:r>
          </a:p>
          <a:p>
            <a:r>
              <a:rPr lang="en-US" sz="2000" dirty="0" smtClean="0">
                <a:latin typeface="Times New Roman" panose="02020603050405020304" pitchFamily="18" charset="0"/>
                <a:cs typeface="Times New Roman" panose="02020603050405020304" pitchFamily="18" charset="0"/>
              </a:rPr>
              <a:t>Co-pays for these clients typically range from $25 - $45/session.</a:t>
            </a:r>
          </a:p>
          <a:p>
            <a:r>
              <a:rPr lang="en-US" sz="2000" dirty="0" smtClean="0">
                <a:latin typeface="Times New Roman" panose="02020603050405020304" pitchFamily="18" charset="0"/>
                <a:cs typeface="Times New Roman" panose="02020603050405020304" pitchFamily="18" charset="0"/>
              </a:rPr>
              <a:t>If a client is truly destitute and has no ability to pay, they are given a limited number of sessions at no cost.</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7401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Accepted Insurances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Aetna</a:t>
            </a:r>
          </a:p>
          <a:p>
            <a:r>
              <a:rPr lang="en-US" sz="2400" dirty="0" smtClean="0">
                <a:latin typeface="Times New Roman" panose="02020603050405020304" pitchFamily="18" charset="0"/>
                <a:cs typeface="Times New Roman" panose="02020603050405020304" pitchFamily="18" charset="0"/>
              </a:rPr>
              <a:t>Blue Cross Blue Shield</a:t>
            </a:r>
          </a:p>
          <a:p>
            <a:r>
              <a:rPr lang="en-US" sz="2400" dirty="0" smtClean="0">
                <a:latin typeface="Times New Roman" panose="02020603050405020304" pitchFamily="18" charset="0"/>
                <a:cs typeface="Times New Roman" panose="02020603050405020304" pitchFamily="18" charset="0"/>
              </a:rPr>
              <a:t>Cigna</a:t>
            </a:r>
          </a:p>
          <a:p>
            <a:r>
              <a:rPr lang="en-US" sz="2400" dirty="0" smtClean="0">
                <a:latin typeface="Times New Roman" panose="02020603050405020304" pitchFamily="18" charset="0"/>
                <a:cs typeface="Times New Roman" panose="02020603050405020304" pitchFamily="18" charset="0"/>
              </a:rPr>
              <a:t>EMI Health</a:t>
            </a:r>
          </a:p>
          <a:p>
            <a:r>
              <a:rPr lang="en-US" sz="2400" dirty="0" smtClean="0">
                <a:latin typeface="Times New Roman" panose="02020603050405020304" pitchFamily="18" charset="0"/>
                <a:cs typeface="Times New Roman" panose="02020603050405020304" pitchFamily="18" charset="0"/>
              </a:rPr>
              <a:t>NALC (National Association of Letter Carriers)</a:t>
            </a:r>
          </a:p>
          <a:p>
            <a:r>
              <a:rPr lang="en-US" sz="2400" dirty="0" smtClean="0">
                <a:latin typeface="Times New Roman" panose="02020603050405020304" pitchFamily="18" charset="0"/>
                <a:cs typeface="Times New Roman" panose="02020603050405020304" pitchFamily="18" charset="0"/>
              </a:rPr>
              <a:t>Select Health</a:t>
            </a:r>
          </a:p>
          <a:p>
            <a:r>
              <a:rPr lang="en-US" sz="2400" dirty="0" err="1" smtClean="0">
                <a:latin typeface="Times New Roman" panose="02020603050405020304" pitchFamily="18" charset="0"/>
                <a:cs typeface="Times New Roman" panose="02020603050405020304" pitchFamily="18" charset="0"/>
              </a:rPr>
              <a:t>TriWest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8296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Community Partners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r>
              <a:rPr lang="en-US" sz="2000" dirty="0" smtClean="0">
                <a:latin typeface="Times New Roman" panose="02020603050405020304" pitchFamily="18" charset="0"/>
                <a:cs typeface="Times New Roman" panose="02020603050405020304" pitchFamily="18" charset="0"/>
              </a:rPr>
              <a:t>Weber Human Services</a:t>
            </a:r>
          </a:p>
          <a:p>
            <a:r>
              <a:rPr lang="en-US" sz="2000" dirty="0" smtClean="0">
                <a:latin typeface="Times New Roman" panose="02020603050405020304" pitchFamily="18" charset="0"/>
                <a:cs typeface="Times New Roman" panose="02020603050405020304" pitchFamily="18" charset="0"/>
              </a:rPr>
              <a:t>Weber-Morgan Children’s Justice Center</a:t>
            </a:r>
          </a:p>
          <a:p>
            <a:r>
              <a:rPr lang="en-US" sz="2000" dirty="0" smtClean="0">
                <a:latin typeface="Times New Roman" panose="02020603050405020304" pitchFamily="18" charset="0"/>
                <a:cs typeface="Times New Roman" panose="02020603050405020304" pitchFamily="18" charset="0"/>
              </a:rPr>
              <a:t>Intermountain Healthcare Behavioral Health Network</a:t>
            </a:r>
          </a:p>
          <a:p>
            <a:r>
              <a:rPr lang="en-US" sz="2000" dirty="0" smtClean="0">
                <a:latin typeface="Times New Roman" panose="02020603050405020304" pitchFamily="18" charset="0"/>
                <a:cs typeface="Times New Roman" panose="02020603050405020304" pitchFamily="18" charset="0"/>
              </a:rPr>
              <a:t>Midtown Community Health Center</a:t>
            </a:r>
          </a:p>
          <a:p>
            <a:r>
              <a:rPr lang="en-US" sz="2000" smtClean="0">
                <a:latin typeface="Times New Roman" panose="02020603050405020304" pitchFamily="18" charset="0"/>
                <a:cs typeface="Times New Roman" panose="02020603050405020304" pitchFamily="18" charset="0"/>
              </a:rPr>
              <a:t>McKay-Dee Hospital</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NUHOPE Suicide Prevention </a:t>
            </a:r>
          </a:p>
          <a:p>
            <a:r>
              <a:rPr lang="en-US" sz="2000" dirty="0" smtClean="0">
                <a:latin typeface="Times New Roman" panose="02020603050405020304" pitchFamily="18" charset="0"/>
                <a:cs typeface="Times New Roman" panose="02020603050405020304" pitchFamily="18" charset="0"/>
              </a:rPr>
              <a:t>Ogden-Weber Community Action Partnership (OWCAP)</a:t>
            </a:r>
          </a:p>
          <a:p>
            <a:r>
              <a:rPr lang="en-US" sz="2000" dirty="0" smtClean="0">
                <a:latin typeface="Times New Roman" panose="02020603050405020304" pitchFamily="18" charset="0"/>
                <a:cs typeface="Times New Roman" panose="02020603050405020304" pitchFamily="18" charset="0"/>
              </a:rPr>
              <a:t>Ogden-Weber Chamber of Commerce</a:t>
            </a:r>
          </a:p>
          <a:p>
            <a:endParaRPr lang="en-US" sz="2000" dirty="0"/>
          </a:p>
        </p:txBody>
      </p:sp>
    </p:spTree>
    <p:extLst>
      <p:ext uri="{BB962C8B-B14F-4D97-AF65-F5344CB8AC3E}">
        <p14:creationId xmlns:p14="http://schemas.microsoft.com/office/powerpoint/2010/main" val="1958728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Community Partners (cont.)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Weber State University</a:t>
            </a:r>
          </a:p>
          <a:p>
            <a:r>
              <a:rPr lang="en-US" sz="2000" dirty="0">
                <a:latin typeface="Times New Roman" panose="02020603050405020304" pitchFamily="18" charset="0"/>
                <a:cs typeface="Times New Roman" panose="02020603050405020304" pitchFamily="18" charset="0"/>
              </a:rPr>
              <a:t>Weber Prosperity Center of Excellence (in process)</a:t>
            </a:r>
          </a:p>
          <a:p>
            <a:r>
              <a:rPr lang="en-US" sz="2000" dirty="0">
                <a:latin typeface="Times New Roman" panose="02020603050405020304" pitchFamily="18" charset="0"/>
                <a:cs typeface="Times New Roman" panose="02020603050405020304" pitchFamily="18" charset="0"/>
              </a:rPr>
              <a:t>University of Utah</a:t>
            </a:r>
          </a:p>
          <a:p>
            <a:r>
              <a:rPr lang="en-US" sz="2000" dirty="0">
                <a:latin typeface="Times New Roman" panose="02020603050405020304" pitchFamily="18" charset="0"/>
                <a:cs typeface="Times New Roman" panose="02020603050405020304" pitchFamily="18" charset="0"/>
              </a:rPr>
              <a:t>EAPs (</a:t>
            </a:r>
            <a:r>
              <a:rPr lang="en-US" sz="2000" dirty="0" err="1">
                <a:latin typeface="Times New Roman" panose="02020603050405020304" pitchFamily="18" charset="0"/>
                <a:cs typeface="Times New Roman" panose="02020603050405020304" pitchFamily="18" charset="0"/>
              </a:rPr>
              <a:t>CareBridge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LifeWorks</a:t>
            </a:r>
            <a:r>
              <a:rPr lang="en-US" sz="2000" dirty="0" smtClean="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Utah Office for Victims of Crime</a:t>
            </a:r>
          </a:p>
          <a:p>
            <a:r>
              <a:rPr lang="en-US" sz="2000" dirty="0" smtClean="0">
                <a:latin typeface="Times New Roman" panose="02020603050405020304" pitchFamily="18" charset="0"/>
                <a:cs typeface="Times New Roman" panose="02020603050405020304" pitchFamily="18" charset="0"/>
              </a:rPr>
              <a:t>YCC Family Crisis Center</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6978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Future Goals and Objectives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Greater </a:t>
            </a:r>
            <a:r>
              <a:rPr lang="en-US" sz="2400" dirty="0">
                <a:latin typeface="Times New Roman" panose="02020603050405020304" pitchFamily="18" charset="0"/>
                <a:cs typeface="Times New Roman" panose="02020603050405020304" pitchFamily="18" charset="0"/>
              </a:rPr>
              <a:t>i</a:t>
            </a:r>
            <a:r>
              <a:rPr lang="en-US" sz="2400" dirty="0" smtClean="0">
                <a:latin typeface="Times New Roman" panose="02020603050405020304" pitchFamily="18" charset="0"/>
                <a:cs typeface="Times New Roman" panose="02020603050405020304" pitchFamily="18" charset="0"/>
              </a:rPr>
              <a:t>mpact in the Northern Utah community</a:t>
            </a:r>
          </a:p>
          <a:p>
            <a:r>
              <a:rPr lang="en-US" sz="2400" dirty="0" smtClean="0">
                <a:latin typeface="Times New Roman" panose="02020603050405020304" pitchFamily="18" charset="0"/>
                <a:cs typeface="Times New Roman" panose="02020603050405020304" pitchFamily="18" charset="0"/>
              </a:rPr>
              <a:t>Increased access to FCS services</a:t>
            </a:r>
          </a:p>
          <a:p>
            <a:r>
              <a:rPr lang="en-US" sz="2400" dirty="0" smtClean="0">
                <a:latin typeface="Times New Roman" panose="02020603050405020304" pitchFamily="18" charset="0"/>
                <a:cs typeface="Times New Roman" panose="02020603050405020304" pitchFamily="18" charset="0"/>
              </a:rPr>
              <a:t>Increased service to disadvantaged/marginalized populations</a:t>
            </a:r>
          </a:p>
          <a:p>
            <a:r>
              <a:rPr lang="en-US" sz="2400" dirty="0" smtClean="0">
                <a:latin typeface="Times New Roman" panose="02020603050405020304" pitchFamily="18" charset="0"/>
                <a:cs typeface="Times New Roman" panose="02020603050405020304" pitchFamily="18" charset="0"/>
              </a:rPr>
              <a:t>Significant growth in Weber School District outreach</a:t>
            </a:r>
          </a:p>
          <a:p>
            <a:r>
              <a:rPr lang="en-US" sz="2400" dirty="0" smtClean="0">
                <a:latin typeface="Times New Roman" panose="02020603050405020304" pitchFamily="18" charset="0"/>
                <a:cs typeface="Times New Roman" panose="02020603050405020304" pitchFamily="18" charset="0"/>
              </a:rPr>
              <a:t>Additional staff (therapists, including 2</a:t>
            </a:r>
            <a:r>
              <a:rPr lang="en-US" sz="2400" baseline="30000" dirty="0" smtClean="0">
                <a:latin typeface="Times New Roman" panose="02020603050405020304" pitchFamily="18" charset="0"/>
                <a:cs typeface="Times New Roman" panose="02020603050405020304" pitchFamily="18" charset="0"/>
              </a:rPr>
              <a:t>nd</a:t>
            </a:r>
            <a:r>
              <a:rPr lang="en-US" sz="2400" dirty="0" smtClean="0">
                <a:latin typeface="Times New Roman" panose="02020603050405020304" pitchFamily="18" charset="0"/>
                <a:cs typeface="Times New Roman" panose="02020603050405020304" pitchFamily="18" charset="0"/>
              </a:rPr>
              <a:t> Spanish speaking)</a:t>
            </a:r>
          </a:p>
          <a:p>
            <a:pPr marL="0" indent="0">
              <a:buNone/>
            </a:pPr>
            <a:endParaRPr lang="en-US" sz="2400" dirty="0"/>
          </a:p>
        </p:txBody>
      </p:sp>
    </p:spTree>
    <p:extLst>
      <p:ext uri="{BB962C8B-B14F-4D97-AF65-F5344CB8AC3E}">
        <p14:creationId xmlns:p14="http://schemas.microsoft.com/office/powerpoint/2010/main" val="2449314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FCS Leadership/Clinical Staff</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W. Glenn Lanham, MBA, ABISC, Executive Director</a:t>
            </a:r>
          </a:p>
          <a:p>
            <a:r>
              <a:rPr lang="en-US" sz="2400" dirty="0" smtClean="0">
                <a:latin typeface="Times New Roman" panose="02020603050405020304" pitchFamily="18" charset="0"/>
                <a:cs typeface="Times New Roman" panose="02020603050405020304" pitchFamily="18" charset="0"/>
              </a:rPr>
              <a:t>Holly McKay, LCSW, Clinical Director</a:t>
            </a:r>
          </a:p>
          <a:p>
            <a:r>
              <a:rPr lang="en-US" sz="2400" dirty="0" smtClean="0">
                <a:latin typeface="Times New Roman" panose="02020603050405020304" pitchFamily="18" charset="0"/>
                <a:cs typeface="Times New Roman" panose="02020603050405020304" pitchFamily="18" charset="0"/>
              </a:rPr>
              <a:t>Leigh Martin, MFT, Therapist, Clinical Manager</a:t>
            </a:r>
          </a:p>
          <a:p>
            <a:r>
              <a:rPr lang="en-US" sz="2400" dirty="0" smtClean="0">
                <a:latin typeface="Times New Roman" panose="02020603050405020304" pitchFamily="18" charset="0"/>
                <a:cs typeface="Times New Roman" panose="02020603050405020304" pitchFamily="18" charset="0"/>
              </a:rPr>
              <a:t>Marcus </a:t>
            </a:r>
            <a:r>
              <a:rPr lang="en-US" sz="2400" dirty="0" err="1" smtClean="0">
                <a:latin typeface="Times New Roman" panose="02020603050405020304" pitchFamily="18" charset="0"/>
                <a:cs typeface="Times New Roman" panose="02020603050405020304" pitchFamily="18" charset="0"/>
              </a:rPr>
              <a:t>Uboldi</a:t>
            </a:r>
            <a:r>
              <a:rPr lang="en-US" sz="2400" dirty="0" smtClean="0">
                <a:latin typeface="Times New Roman" panose="02020603050405020304" pitchFamily="18" charset="0"/>
                <a:cs typeface="Times New Roman" panose="02020603050405020304" pitchFamily="18" charset="0"/>
              </a:rPr>
              <a:t>, LCSW, Therapist, * </a:t>
            </a:r>
            <a:r>
              <a:rPr lang="en-US" sz="2400" i="1" dirty="0" smtClean="0">
                <a:latin typeface="Times New Roman" panose="02020603050405020304" pitchFamily="18" charset="0"/>
                <a:cs typeface="Times New Roman" panose="02020603050405020304" pitchFamily="18" charset="0"/>
              </a:rPr>
              <a:t>Spanish speaking</a:t>
            </a:r>
          </a:p>
          <a:p>
            <a:r>
              <a:rPr lang="en-US" sz="2400" dirty="0" smtClean="0">
                <a:latin typeface="Times New Roman" panose="02020603050405020304" pitchFamily="18" charset="0"/>
                <a:cs typeface="Times New Roman" panose="02020603050405020304" pitchFamily="18" charset="0"/>
              </a:rPr>
              <a:t>Kassandra Zamora, MSW, Therapist</a:t>
            </a:r>
          </a:p>
          <a:p>
            <a:r>
              <a:rPr lang="en-US" sz="2400" dirty="0" smtClean="0">
                <a:latin typeface="Times New Roman" panose="02020603050405020304" pitchFamily="18" charset="0"/>
                <a:cs typeface="Times New Roman" panose="02020603050405020304" pitchFamily="18" charset="0"/>
              </a:rPr>
              <a:t>Angie Linford, Office Manager</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6201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648823"/>
            <a:ext cx="8911687" cy="1280890"/>
          </a:xfrm>
        </p:spPr>
        <p:txBody>
          <a:bodyPr/>
          <a:lstStyle/>
          <a:p>
            <a:r>
              <a:rPr lang="en-US" dirty="0" smtClean="0">
                <a:latin typeface="Times New Roman" panose="02020603050405020304" pitchFamily="18" charset="0"/>
                <a:cs typeface="Times New Roman" panose="02020603050405020304" pitchFamily="18" charset="0"/>
              </a:rPr>
              <a:t>Mission Statement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2" y="2133600"/>
            <a:ext cx="8235307" cy="3777622"/>
          </a:xfrm>
        </p:spPr>
        <p:txBody>
          <a:bodyPr/>
          <a:lstStyle/>
          <a:p>
            <a:r>
              <a:rPr lang="en-US" sz="2400" dirty="0" smtClean="0">
                <a:latin typeface="Times New Roman" panose="02020603050405020304" pitchFamily="18" charset="0"/>
                <a:cs typeface="Times New Roman" panose="02020603050405020304" pitchFamily="18" charset="0"/>
              </a:rPr>
              <a:t>The Family Counseling Service of Northern Utah (FCS) is dedicated to improving the quality of life for residents of Northern Utah by providing affordable mental health counseling to individuals, couples and families, regardless of income</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2034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FCS Board of Trustees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r>
              <a:rPr lang="en-US" sz="2000" dirty="0" smtClean="0">
                <a:latin typeface="Times New Roman" panose="02020603050405020304" pitchFamily="18" charset="0"/>
                <a:cs typeface="Times New Roman" panose="02020603050405020304" pitchFamily="18" charset="0"/>
              </a:rPr>
              <a:t>Julie Snowball, President</a:t>
            </a:r>
          </a:p>
          <a:p>
            <a:r>
              <a:rPr lang="en-US" sz="2000" dirty="0" smtClean="0">
                <a:latin typeface="Times New Roman" panose="02020603050405020304" pitchFamily="18" charset="0"/>
                <a:cs typeface="Times New Roman" panose="02020603050405020304" pitchFamily="18" charset="0"/>
              </a:rPr>
              <a:t>Mike Rollo, Vice President</a:t>
            </a:r>
          </a:p>
          <a:p>
            <a:r>
              <a:rPr lang="en-US" sz="2000" dirty="0" smtClean="0">
                <a:latin typeface="Times New Roman" panose="02020603050405020304" pitchFamily="18" charset="0"/>
                <a:cs typeface="Times New Roman" panose="02020603050405020304" pitchFamily="18" charset="0"/>
              </a:rPr>
              <a:t>Carla Wiese, Secretary/Treasurer</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Sheryl Cox</a:t>
            </a:r>
          </a:p>
          <a:p>
            <a:r>
              <a:rPr lang="en-US" sz="2000" dirty="0" smtClean="0">
                <a:latin typeface="Times New Roman" panose="02020603050405020304" pitchFamily="18" charset="0"/>
                <a:cs typeface="Times New Roman" panose="02020603050405020304" pitchFamily="18" charset="0"/>
              </a:rPr>
              <a:t>Alan Hall</a:t>
            </a:r>
          </a:p>
          <a:p>
            <a:r>
              <a:rPr lang="en-US" sz="2000" dirty="0" smtClean="0">
                <a:latin typeface="Times New Roman" panose="02020603050405020304" pitchFamily="18" charset="0"/>
                <a:cs typeface="Times New Roman" panose="02020603050405020304" pitchFamily="18" charset="0"/>
              </a:rPr>
              <a:t>Tami Hargrove</a:t>
            </a:r>
          </a:p>
          <a:p>
            <a:r>
              <a:rPr lang="en-US" sz="2000" dirty="0" smtClean="0">
                <a:latin typeface="Times New Roman" panose="02020603050405020304" pitchFamily="18" charset="0"/>
                <a:cs typeface="Times New Roman" panose="02020603050405020304" pitchFamily="18" charset="0"/>
              </a:rPr>
              <a:t>Bob Hunter</a:t>
            </a:r>
          </a:p>
          <a:p>
            <a:r>
              <a:rPr lang="en-US" sz="2000" dirty="0" smtClean="0">
                <a:latin typeface="Times New Roman" panose="02020603050405020304" pitchFamily="18" charset="0"/>
                <a:cs typeface="Times New Roman" panose="02020603050405020304" pitchFamily="18" charset="0"/>
              </a:rPr>
              <a:t>Rebecca Macias</a:t>
            </a:r>
          </a:p>
          <a:p>
            <a:r>
              <a:rPr lang="en-US" sz="2000" dirty="0" smtClean="0">
                <a:latin typeface="Times New Roman" panose="02020603050405020304" pitchFamily="18" charset="0"/>
                <a:cs typeface="Times New Roman" panose="02020603050405020304" pitchFamily="18" charset="0"/>
              </a:rPr>
              <a:t>Jennifer Webb</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41317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Thank You!</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dirty="0" smtClean="0">
                <a:latin typeface="Times New Roman" panose="02020603050405020304" pitchFamily="18" charset="0"/>
                <a:cs typeface="Times New Roman" panose="02020603050405020304" pitchFamily="18" charset="0"/>
              </a:rPr>
              <a:t> Family Counseling Service of Northern Utah</a:t>
            </a:r>
          </a:p>
          <a:p>
            <a:pPr marL="0" indent="0">
              <a:buNone/>
            </a:pPr>
            <a:r>
              <a:rPr lang="en-US" sz="2800" dirty="0" smtClean="0">
                <a:latin typeface="Times New Roman" panose="02020603050405020304" pitchFamily="18" charset="0"/>
                <a:cs typeface="Times New Roman" panose="02020603050405020304" pitchFamily="18" charset="0"/>
              </a:rPr>
              <a:t>	3518 Washington Boulevard</a:t>
            </a:r>
          </a:p>
          <a:p>
            <a:pPr marL="0" indent="0">
              <a:buNone/>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Ogden, Utah 84403</a:t>
            </a:r>
          </a:p>
          <a:p>
            <a:pPr marL="0" indent="0">
              <a:buNone/>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801-399-1600</a:t>
            </a:r>
          </a:p>
          <a:p>
            <a:pPr marL="0" indent="0">
              <a:buNone/>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hlinkClick r:id="rId2"/>
              </a:rPr>
              <a:t>www.fcshealing.org</a:t>
            </a:r>
            <a:endParaRPr lang="en-US" sz="2800" dirty="0" smtClean="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9021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Background and History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465646" y="2158313"/>
            <a:ext cx="8054073" cy="3777622"/>
          </a:xfrm>
        </p:spPr>
        <p:txBody>
          <a:bodyPr>
            <a:normAutofit/>
          </a:bodyPr>
          <a:lstStyle/>
          <a:p>
            <a:r>
              <a:rPr lang="en-US" sz="2400" dirty="0" smtClean="0">
                <a:latin typeface="Times New Roman" panose="02020603050405020304" pitchFamily="18" charset="0"/>
                <a:cs typeface="Times New Roman" panose="02020603050405020304" pitchFamily="18" charset="0"/>
              </a:rPr>
              <a:t>Founded in 1966</a:t>
            </a:r>
          </a:p>
          <a:p>
            <a:r>
              <a:rPr lang="en-US" sz="2400" dirty="0" smtClean="0">
                <a:latin typeface="Times New Roman" panose="02020603050405020304" pitchFamily="18" charset="0"/>
                <a:cs typeface="Times New Roman" panose="02020603050405020304" pitchFamily="18" charset="0"/>
              </a:rPr>
              <a:t>Celebrating our 55</a:t>
            </a:r>
            <a:r>
              <a:rPr lang="en-US" sz="2400" baseline="30000" dirty="0" smtClean="0">
                <a:latin typeface="Times New Roman" panose="02020603050405020304" pitchFamily="18" charset="0"/>
                <a:cs typeface="Times New Roman" panose="02020603050405020304" pitchFamily="18" charset="0"/>
              </a:rPr>
              <a:t>th</a:t>
            </a:r>
            <a:r>
              <a:rPr lang="en-US" sz="2400" dirty="0" smtClean="0">
                <a:latin typeface="Times New Roman" panose="02020603050405020304" pitchFamily="18" charset="0"/>
                <a:cs typeface="Times New Roman" panose="02020603050405020304" pitchFamily="18" charset="0"/>
              </a:rPr>
              <a:t> year of service</a:t>
            </a:r>
          </a:p>
          <a:p>
            <a:r>
              <a:rPr lang="en-US" sz="2400" dirty="0" smtClean="0">
                <a:latin typeface="Times New Roman" panose="02020603050405020304" pitchFamily="18" charset="0"/>
                <a:cs typeface="Times New Roman" panose="02020603050405020304" pitchFamily="18" charset="0"/>
              </a:rPr>
              <a:t>Established in response to community surveys identifying the need to strengthen families in Weber County by providing affordable counseling services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7989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Areas of Therapeutic Focus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r>
              <a:rPr lang="en-US" sz="2000" dirty="0" smtClean="0">
                <a:latin typeface="Times New Roman" panose="02020603050405020304" pitchFamily="18" charset="0"/>
                <a:cs typeface="Times New Roman" panose="02020603050405020304" pitchFamily="18" charset="0"/>
              </a:rPr>
              <a:t>Depression</a:t>
            </a:r>
          </a:p>
          <a:p>
            <a:r>
              <a:rPr lang="en-US" sz="2000" dirty="0" smtClean="0">
                <a:latin typeface="Times New Roman" panose="02020603050405020304" pitchFamily="18" charset="0"/>
                <a:cs typeface="Times New Roman" panose="02020603050405020304" pitchFamily="18" charset="0"/>
              </a:rPr>
              <a:t>Anxiety</a:t>
            </a:r>
          </a:p>
          <a:p>
            <a:r>
              <a:rPr lang="en-US" sz="2000" dirty="0" smtClean="0">
                <a:latin typeface="Times New Roman" panose="02020603050405020304" pitchFamily="18" charset="0"/>
                <a:cs typeface="Times New Roman" panose="02020603050405020304" pitchFamily="18" charset="0"/>
              </a:rPr>
              <a:t>Grief</a:t>
            </a:r>
          </a:p>
          <a:p>
            <a:r>
              <a:rPr lang="en-US" sz="2000" dirty="0" smtClean="0">
                <a:latin typeface="Times New Roman" panose="02020603050405020304" pitchFamily="18" charset="0"/>
                <a:cs typeface="Times New Roman" panose="02020603050405020304" pitchFamily="18" charset="0"/>
              </a:rPr>
              <a:t>Suicidal Ideation</a:t>
            </a:r>
          </a:p>
          <a:p>
            <a:r>
              <a:rPr lang="en-US" sz="2000" dirty="0" smtClean="0">
                <a:latin typeface="Times New Roman" panose="02020603050405020304" pitchFamily="18" charset="0"/>
                <a:cs typeface="Times New Roman" panose="02020603050405020304" pitchFamily="18" charset="0"/>
              </a:rPr>
              <a:t>Substance Abuse</a:t>
            </a:r>
          </a:p>
          <a:p>
            <a:r>
              <a:rPr lang="en-US" sz="2000" dirty="0" smtClean="0">
                <a:latin typeface="Times New Roman" panose="02020603050405020304" pitchFamily="18" charset="0"/>
                <a:cs typeface="Times New Roman" panose="02020603050405020304" pitchFamily="18" charset="0"/>
              </a:rPr>
              <a:t>Domestic Abuse</a:t>
            </a:r>
          </a:p>
          <a:p>
            <a:r>
              <a:rPr lang="en-US" sz="2000" dirty="0" smtClean="0">
                <a:latin typeface="Times New Roman" panose="02020603050405020304" pitchFamily="18" charset="0"/>
                <a:cs typeface="Times New Roman" panose="02020603050405020304" pitchFamily="18" charset="0"/>
              </a:rPr>
              <a:t>PTSD</a:t>
            </a:r>
          </a:p>
          <a:p>
            <a:r>
              <a:rPr lang="en-US" sz="2000" dirty="0" smtClean="0">
                <a:latin typeface="Times New Roman" panose="02020603050405020304" pitchFamily="18" charset="0"/>
                <a:cs typeface="Times New Roman" panose="02020603050405020304" pitchFamily="18" charset="0"/>
              </a:rPr>
              <a:t>Healing from Trauma</a:t>
            </a:r>
          </a:p>
          <a:p>
            <a:r>
              <a:rPr lang="en-US" sz="2000" dirty="0" smtClean="0">
                <a:latin typeface="Times New Roman" panose="02020603050405020304" pitchFamily="18" charset="0"/>
                <a:cs typeface="Times New Roman" panose="02020603050405020304" pitchFamily="18" charset="0"/>
              </a:rPr>
              <a:t>Anger Management</a:t>
            </a:r>
          </a:p>
        </p:txBody>
      </p:sp>
    </p:spTree>
    <p:extLst>
      <p:ext uri="{BB962C8B-B14F-4D97-AF65-F5344CB8AC3E}">
        <p14:creationId xmlns:p14="http://schemas.microsoft.com/office/powerpoint/2010/main" val="4258657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Northern Utah Urgency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anose="02020603050405020304" pitchFamily="18" charset="0"/>
                <a:cs typeface="Times New Roman" panose="02020603050405020304" pitchFamily="18" charset="0"/>
              </a:rPr>
              <a:t>There is a critical, growing need for timely, affordable access to mental health counseling, especially for those who are low-income and/or uninsured. </a:t>
            </a:r>
          </a:p>
          <a:p>
            <a:pPr marL="0" indent="0">
              <a:buNone/>
            </a:pP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More than 40% of adult </a:t>
            </a:r>
            <a:r>
              <a:rPr lang="en-US" sz="2000" dirty="0" err="1" smtClean="0">
                <a:latin typeface="Times New Roman" panose="02020603050405020304" pitchFamily="18" charset="0"/>
                <a:cs typeface="Times New Roman" panose="02020603050405020304" pitchFamily="18" charset="0"/>
              </a:rPr>
              <a:t>Utahns</a:t>
            </a:r>
            <a:r>
              <a:rPr lang="en-US" sz="2000" dirty="0" smtClean="0">
                <a:latin typeface="Times New Roman" panose="02020603050405020304" pitchFamily="18" charset="0"/>
                <a:cs typeface="Times New Roman" panose="02020603050405020304" pitchFamily="18" charset="0"/>
              </a:rPr>
              <a:t> have reported increased anxiety and depression during the past 12-18 months.</a:t>
            </a:r>
          </a:p>
          <a:p>
            <a:pPr marL="0" indent="0">
              <a:buNone/>
            </a:pPr>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In multiple categories, individual health care needs in our region exceed state levels.</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0121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anose="02020603050405020304" pitchFamily="18" charset="0"/>
                <a:cs typeface="Times New Roman" panose="02020603050405020304" pitchFamily="18" charset="0"/>
              </a:rPr>
              <a:t>McKay-Dee Hospital CHNA (2019)</a:t>
            </a:r>
            <a:br>
              <a:rPr lang="en-US"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(Community Health Needs Assessment)</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Frequent Mental Distress: Weber-Morgan, 20.6%; State of Utah, 17.5%</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Depression: Weber-Morgan, 23.2%; State of Utah, 21.6%</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Suicide Death Rate: Weber-Morgan, 28.6 per 100,000;</a:t>
            </a: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State of Utah, 22.0 per 100,000</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0151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Utah Suicide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anose="02020603050405020304" pitchFamily="18" charset="0"/>
                <a:cs typeface="Times New Roman" panose="02020603050405020304" pitchFamily="18" charset="0"/>
              </a:rPr>
              <a:t>Utah ranks 5</a:t>
            </a:r>
            <a:r>
              <a:rPr lang="en-US" sz="2000" baseline="30000" dirty="0" smtClean="0">
                <a:latin typeface="Times New Roman" panose="02020603050405020304" pitchFamily="18" charset="0"/>
                <a:cs typeface="Times New Roman" panose="02020603050405020304" pitchFamily="18" charset="0"/>
              </a:rPr>
              <a:t>th</a:t>
            </a:r>
            <a:r>
              <a:rPr lang="en-US" sz="2000" dirty="0" smtClean="0">
                <a:latin typeface="Times New Roman" panose="02020603050405020304" pitchFamily="18" charset="0"/>
                <a:cs typeface="Times New Roman" panose="02020603050405020304" pitchFamily="18" charset="0"/>
              </a:rPr>
              <a:t> in the nation for suicide deaths.</a:t>
            </a:r>
          </a:p>
          <a:p>
            <a:endParaRPr lang="en-US" sz="24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Suicide is the leading cause of death for </a:t>
            </a:r>
            <a:r>
              <a:rPr lang="en-US" sz="2000" dirty="0" err="1" smtClean="0">
                <a:latin typeface="Times New Roman" panose="02020603050405020304" pitchFamily="18" charset="0"/>
                <a:cs typeface="Times New Roman" panose="02020603050405020304" pitchFamily="18" charset="0"/>
              </a:rPr>
              <a:t>Utahns</a:t>
            </a:r>
            <a:r>
              <a:rPr lang="en-US" sz="2000" dirty="0" smtClean="0">
                <a:latin typeface="Times New Roman" panose="02020603050405020304" pitchFamily="18" charset="0"/>
                <a:cs typeface="Times New Roman" panose="02020603050405020304" pitchFamily="18" charset="0"/>
              </a:rPr>
              <a:t> ages 10 to 17 and 18 to 24.</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Suicide is the 2</a:t>
            </a:r>
            <a:r>
              <a:rPr lang="en-US" sz="2000" baseline="30000" dirty="0" smtClean="0">
                <a:latin typeface="Times New Roman" panose="02020603050405020304" pitchFamily="18" charset="0"/>
                <a:cs typeface="Times New Roman" panose="02020603050405020304" pitchFamily="18" charset="0"/>
              </a:rPr>
              <a:t>nd</a:t>
            </a:r>
            <a:r>
              <a:rPr lang="en-US" sz="2000" dirty="0" smtClean="0">
                <a:latin typeface="Times New Roman" panose="02020603050405020304" pitchFamily="18" charset="0"/>
                <a:cs typeface="Times New Roman" panose="02020603050405020304" pitchFamily="18" charset="0"/>
              </a:rPr>
              <a:t> leading cause of death for </a:t>
            </a:r>
            <a:r>
              <a:rPr lang="en-US" sz="2000" dirty="0" err="1" smtClean="0">
                <a:latin typeface="Times New Roman" panose="02020603050405020304" pitchFamily="18" charset="0"/>
                <a:cs typeface="Times New Roman" panose="02020603050405020304" pitchFamily="18" charset="0"/>
              </a:rPr>
              <a:t>Utahns</a:t>
            </a:r>
            <a:r>
              <a:rPr lang="en-US" sz="2000" dirty="0" smtClean="0">
                <a:latin typeface="Times New Roman" panose="02020603050405020304" pitchFamily="18" charset="0"/>
                <a:cs typeface="Times New Roman" panose="02020603050405020304" pitchFamily="18" charset="0"/>
              </a:rPr>
              <a:t> ages 25 to 44.</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Suicide is the 5</a:t>
            </a:r>
            <a:r>
              <a:rPr lang="en-US" sz="2000" baseline="30000" dirty="0" smtClean="0">
                <a:latin typeface="Times New Roman" panose="02020603050405020304" pitchFamily="18" charset="0"/>
                <a:cs typeface="Times New Roman" panose="02020603050405020304" pitchFamily="18" charset="0"/>
              </a:rPr>
              <a:t>th</a:t>
            </a:r>
            <a:r>
              <a:rPr lang="en-US" sz="2000" dirty="0" smtClean="0">
                <a:latin typeface="Times New Roman" panose="02020603050405020304" pitchFamily="18" charset="0"/>
                <a:cs typeface="Times New Roman" panose="02020603050405020304" pitchFamily="18" charset="0"/>
              </a:rPr>
              <a:t> leading cause of death for </a:t>
            </a:r>
            <a:r>
              <a:rPr lang="en-US" sz="2000" dirty="0" err="1" smtClean="0">
                <a:latin typeface="Times New Roman" panose="02020603050405020304" pitchFamily="18" charset="0"/>
                <a:cs typeface="Times New Roman" panose="02020603050405020304" pitchFamily="18" charset="0"/>
              </a:rPr>
              <a:t>Utahns</a:t>
            </a:r>
            <a:r>
              <a:rPr lang="en-US" sz="2000" dirty="0" smtClean="0">
                <a:latin typeface="Times New Roman" panose="02020603050405020304" pitchFamily="18" charset="0"/>
                <a:cs typeface="Times New Roman" panose="02020603050405020304" pitchFamily="18" charset="0"/>
              </a:rPr>
              <a:t> ages 45 to 64.</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8983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anose="02020603050405020304" pitchFamily="18" charset="0"/>
                <a:cs typeface="Times New Roman" panose="02020603050405020304" pitchFamily="18" charset="0"/>
              </a:rPr>
              <a:t>*Suicide </a:t>
            </a:r>
            <a:r>
              <a:rPr lang="en-US" dirty="0">
                <a:latin typeface="Times New Roman" panose="02020603050405020304" pitchFamily="18" charset="0"/>
                <a:cs typeface="Times New Roman" panose="02020603050405020304" pitchFamily="18" charset="0"/>
              </a:rPr>
              <a:t>R</a:t>
            </a:r>
            <a:r>
              <a:rPr lang="en-US" dirty="0" smtClean="0">
                <a:latin typeface="Times New Roman" panose="02020603050405020304" pitchFamily="18" charset="0"/>
                <a:cs typeface="Times New Roman" panose="02020603050405020304" pitchFamily="18" charset="0"/>
              </a:rPr>
              <a:t>isk Among High School Students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by Risk Factor and Sex, Utah, 2019 (IBIS-PH)</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u="sng" dirty="0" smtClean="0">
                <a:latin typeface="Times New Roman" panose="02020603050405020304" pitchFamily="18" charset="0"/>
                <a:cs typeface="Times New Roman" panose="02020603050405020304" pitchFamily="18" charset="0"/>
              </a:rPr>
              <a:t>Suicide Risk*</a:t>
            </a:r>
            <a:r>
              <a:rPr lang="en-US" dirty="0" smtClean="0">
                <a:latin typeface="Times New Roman" panose="02020603050405020304" pitchFamily="18" charset="0"/>
                <a:cs typeface="Times New Roman" panose="02020603050405020304" pitchFamily="18" charset="0"/>
              </a:rPr>
              <a:t>				</a:t>
            </a:r>
            <a:r>
              <a:rPr lang="en-US" u="sng" dirty="0" smtClean="0">
                <a:latin typeface="Times New Roman" panose="02020603050405020304" pitchFamily="18" charset="0"/>
                <a:cs typeface="Times New Roman" panose="02020603050405020304" pitchFamily="18" charset="0"/>
              </a:rPr>
              <a:t>Male % of Students	</a:t>
            </a:r>
            <a:r>
              <a:rPr lang="en-US" dirty="0" smtClean="0">
                <a:latin typeface="Times New Roman" panose="02020603050405020304" pitchFamily="18" charset="0"/>
                <a:cs typeface="Times New Roman" panose="02020603050405020304" pitchFamily="18" charset="0"/>
              </a:rPr>
              <a:t>		</a:t>
            </a:r>
            <a:r>
              <a:rPr lang="en-US" u="sng" dirty="0" smtClean="0">
                <a:latin typeface="Times New Roman" panose="02020603050405020304" pitchFamily="18" charset="0"/>
                <a:cs typeface="Times New Roman" panose="02020603050405020304" pitchFamily="18" charset="0"/>
              </a:rPr>
              <a:t>Female % of Students</a:t>
            </a:r>
          </a:p>
          <a:p>
            <a:pPr marL="0" indent="0">
              <a:buNone/>
            </a:pPr>
            <a:r>
              <a:rPr lang="en-US" dirty="0" smtClean="0">
                <a:latin typeface="Times New Roman" panose="02020603050405020304" pitchFamily="18" charset="0"/>
                <a:cs typeface="Times New Roman" panose="02020603050405020304" pitchFamily="18" charset="0"/>
              </a:rPr>
              <a:t>      Felt Sad or Hopeless				    28.1%					    </a:t>
            </a:r>
            <a:r>
              <a:rPr lang="en-US" b="1" dirty="0" smtClean="0">
                <a:latin typeface="Times New Roman" panose="02020603050405020304" pitchFamily="18" charset="0"/>
                <a:cs typeface="Times New Roman" panose="02020603050405020304" pitchFamily="18" charset="0"/>
              </a:rPr>
              <a:t>45.7%</a:t>
            </a:r>
          </a:p>
          <a:p>
            <a:pPr marL="0" indent="0">
              <a:buNone/>
            </a:pP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Made a Suicide Plan				    16.6%					    20.9%</a:t>
            </a:r>
          </a:p>
          <a:p>
            <a:pPr marL="0" indent="0">
              <a:buNone/>
            </a:pP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Seriously Considered		            18.2%					    </a:t>
            </a:r>
            <a:r>
              <a:rPr lang="en-US" b="1" dirty="0" smtClean="0">
                <a:latin typeface="Times New Roman" panose="02020603050405020304" pitchFamily="18" charset="0"/>
                <a:cs typeface="Times New Roman" panose="02020603050405020304" pitchFamily="18" charset="0"/>
              </a:rPr>
              <a:t>26.2%</a:t>
            </a:r>
            <a:endParaRPr lang="en-US" b="1"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Attempting Suicide</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Stated another way: one in four female high school students admitted to seriously 	considering attempting suicide, and almost half admitted to feeling sad or hopeless.</a:t>
            </a:r>
            <a:endParaRPr lang="en-US" i="1" dirty="0">
              <a:latin typeface="Times New Roman" panose="02020603050405020304" pitchFamily="18" charset="0"/>
              <a:cs typeface="Times New Roman" panose="02020603050405020304" pitchFamily="18" charset="0"/>
            </a:endParaRPr>
          </a:p>
          <a:p>
            <a:pPr marL="0" indent="0">
              <a:buNone/>
            </a:pPr>
            <a:endParaRPr lang="en-US" i="1" dirty="0" smtClean="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0827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Target Populations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2" y="2133600"/>
            <a:ext cx="7724561" cy="3777622"/>
          </a:xfrm>
        </p:spPr>
        <p:txBody>
          <a:bodyPr>
            <a:noAutofit/>
          </a:bodyPr>
          <a:lstStyle/>
          <a:p>
            <a:r>
              <a:rPr lang="en-US" sz="2000" dirty="0" smtClean="0">
                <a:latin typeface="Times New Roman" panose="02020603050405020304" pitchFamily="18" charset="0"/>
                <a:cs typeface="Times New Roman" panose="02020603050405020304" pitchFamily="18" charset="0"/>
              </a:rPr>
              <a:t>The neediest and most vulnerable individuals and families within our community, especially women, children and teens who are uninsured and/or come from families with annual incomes within 100% - 200% of the Federal Poverty Level.</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Counseling is provided at an affordable cost for uninsured/low-income clients who do not qualify for Medicaid or Medicare.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Residents of Box Elder, Davis, Morgan and Weber </a:t>
            </a:r>
            <a:r>
              <a:rPr lang="en-US" sz="2000" dirty="0" smtClean="0">
                <a:latin typeface="Times New Roman" panose="02020603050405020304" pitchFamily="18" charset="0"/>
                <a:cs typeface="Times New Roman" panose="02020603050405020304" pitchFamily="18" charset="0"/>
              </a:rPr>
              <a:t>Counties.</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008009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4497</TotalTime>
  <Words>800</Words>
  <Application>Microsoft Office PowerPoint</Application>
  <PresentationFormat>Widescreen</PresentationFormat>
  <Paragraphs>146</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Century Gothic</vt:lpstr>
      <vt:lpstr>Times New Roman</vt:lpstr>
      <vt:lpstr>Wingdings 3</vt:lpstr>
      <vt:lpstr>Wisp</vt:lpstr>
      <vt:lpstr>Family Counseling Service of Northern Utah</vt:lpstr>
      <vt:lpstr>Mission Statement</vt:lpstr>
      <vt:lpstr>Background and History</vt:lpstr>
      <vt:lpstr>Areas of Therapeutic Focus</vt:lpstr>
      <vt:lpstr>Northern Utah Urgency</vt:lpstr>
      <vt:lpstr>McKay-Dee Hospital CHNA (2019) (Community Health Needs Assessment)</vt:lpstr>
      <vt:lpstr>Utah Suicide</vt:lpstr>
      <vt:lpstr>*Suicide Risk Among High School Students    by Risk Factor and Sex, Utah, 2019 (IBIS-PH)</vt:lpstr>
      <vt:lpstr>Target Populations</vt:lpstr>
      <vt:lpstr>Constituent Demographics (1 of 4)</vt:lpstr>
      <vt:lpstr>Constituent Demographics (2 of 4)</vt:lpstr>
      <vt:lpstr>Constituent Demographics (3 of 4)</vt:lpstr>
      <vt:lpstr>Constituent Demographics (4 of 4)</vt:lpstr>
      <vt:lpstr>Income-Based Fee Structure</vt:lpstr>
      <vt:lpstr>Accepted Insurances</vt:lpstr>
      <vt:lpstr>Community Partners</vt:lpstr>
      <vt:lpstr>Community Partners (cont.)</vt:lpstr>
      <vt:lpstr>Future Goals and Objectives</vt:lpstr>
      <vt:lpstr>FCS Leadership/Clinical Staff</vt:lpstr>
      <vt:lpstr>FCS Board of Trustees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Counseling Service of Northern Utah</dc:title>
  <dc:creator>Glenn Lanham</dc:creator>
  <cp:lastModifiedBy>Glenn Lanham</cp:lastModifiedBy>
  <cp:revision>49</cp:revision>
  <cp:lastPrinted>2021-09-03T19:32:59Z</cp:lastPrinted>
  <dcterms:created xsi:type="dcterms:W3CDTF">2021-09-02T16:18:15Z</dcterms:created>
  <dcterms:modified xsi:type="dcterms:W3CDTF">2021-11-19T18:03:59Z</dcterms:modified>
</cp:coreProperties>
</file>